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66" r:id="rId2"/>
    <p:sldId id="271" r:id="rId3"/>
    <p:sldId id="272" r:id="rId4"/>
    <p:sldId id="273" r:id="rId5"/>
    <p:sldId id="274" r:id="rId6"/>
    <p:sldId id="275" r:id="rId7"/>
    <p:sldId id="276" r:id="rId8"/>
    <p:sldId id="277" r:id="rId9"/>
    <p:sldId id="278" r:id="rId10"/>
    <p:sldId id="279" r:id="rId11"/>
    <p:sldId id="280" r:id="rId12"/>
    <p:sldId id="281" r:id="rId13"/>
    <p:sldId id="283" r:id="rId14"/>
    <p:sldId id="285" r:id="rId15"/>
    <p:sldId id="286" r:id="rId16"/>
    <p:sldId id="287" r:id="rId17"/>
    <p:sldId id="288" r:id="rId18"/>
    <p:sldId id="289" r:id="rId19"/>
    <p:sldId id="290" r:id="rId20"/>
    <p:sldId id="291" r:id="rId21"/>
    <p:sldId id="292" r:id="rId22"/>
    <p:sldId id="293" r:id="rId23"/>
    <p:sldId id="295" r:id="rId24"/>
    <p:sldId id="296" r:id="rId25"/>
    <p:sldId id="297" r:id="rId26"/>
    <p:sldId id="298" r:id="rId27"/>
    <p:sldId id="299" r:id="rId28"/>
    <p:sldId id="264" r:id="rId29"/>
    <p:sldId id="259" r:id="rId30"/>
    <p:sldId id="263"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D9B60"/>
    <a:srgbClr val="115E67"/>
    <a:srgbClr val="658D1B"/>
    <a:srgbClr val="000000"/>
    <a:srgbClr val="766B5B"/>
    <a:srgbClr val="68488D"/>
    <a:srgbClr val="F848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02" d="100"/>
          <a:sy n="102" d="100"/>
        </p:scale>
        <p:origin x="648" y="78"/>
      </p:cViewPr>
      <p:guideLst/>
    </p:cSldViewPr>
  </p:slideViewPr>
  <p:notesTextViewPr>
    <p:cViewPr>
      <p:scale>
        <a:sx n="1" d="1"/>
        <a:sy n="1" d="1"/>
      </p:scale>
      <p:origin x="0" y="0"/>
    </p:cViewPr>
  </p:notesTextViewPr>
  <p:notesViewPr>
    <p:cSldViewPr snapToGrid="0">
      <p:cViewPr varScale="1">
        <p:scale>
          <a:sx n="121" d="100"/>
          <a:sy n="121" d="100"/>
        </p:scale>
        <p:origin x="420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452F28-18A5-45CB-8C9E-DE7A96498F3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17061EF6-709B-49B6-A349-A183B1DEE462}">
      <dgm:prSet phldrT="[Text]"/>
      <dgm:spPr>
        <a:solidFill>
          <a:srgbClr val="0062AC"/>
        </a:solidFill>
      </dgm:spPr>
      <dgm:t>
        <a:bodyPr/>
        <a:lstStyle/>
        <a:p>
          <a:r>
            <a:rPr lang="en-US" dirty="0"/>
            <a:t>Foreign Grantor Trust</a:t>
          </a:r>
        </a:p>
      </dgm:t>
    </dgm:pt>
    <dgm:pt modelId="{5604DF4C-4795-4A69-A4A2-B639E423191D}" type="parTrans" cxnId="{ECDD54E6-9908-4A17-ABB6-CAB8250526A1}">
      <dgm:prSet/>
      <dgm:spPr/>
      <dgm:t>
        <a:bodyPr/>
        <a:lstStyle/>
        <a:p>
          <a:endParaRPr lang="en-US"/>
        </a:p>
      </dgm:t>
    </dgm:pt>
    <dgm:pt modelId="{4D0C040F-CEA4-4740-AC66-89961D287673}" type="sibTrans" cxnId="{ECDD54E6-9908-4A17-ABB6-CAB8250526A1}">
      <dgm:prSet/>
      <dgm:spPr/>
      <dgm:t>
        <a:bodyPr/>
        <a:lstStyle/>
        <a:p>
          <a:endParaRPr lang="en-US"/>
        </a:p>
      </dgm:t>
    </dgm:pt>
    <dgm:pt modelId="{35D433B1-8CC5-47E6-9584-021E4D8A7AE9}">
      <dgm:prSet phldrT="[Text]"/>
      <dgm:spPr/>
      <dgm:t>
        <a:bodyPr/>
        <a:lstStyle/>
        <a:p>
          <a:r>
            <a:rPr lang="en-US" dirty="0"/>
            <a:t>Income will be taxed to the NRA grantor</a:t>
          </a:r>
        </a:p>
      </dgm:t>
    </dgm:pt>
    <dgm:pt modelId="{5427CCFD-A0D2-4C83-9A80-6BFEE2AC7DB1}" type="parTrans" cxnId="{348053CC-6C66-47D5-B9A8-B7FF15951F62}">
      <dgm:prSet/>
      <dgm:spPr/>
      <dgm:t>
        <a:bodyPr/>
        <a:lstStyle/>
        <a:p>
          <a:endParaRPr lang="en-US"/>
        </a:p>
      </dgm:t>
    </dgm:pt>
    <dgm:pt modelId="{5DD60032-6A69-45BB-A63A-2486C4397BDB}" type="sibTrans" cxnId="{348053CC-6C66-47D5-B9A8-B7FF15951F62}">
      <dgm:prSet/>
      <dgm:spPr/>
      <dgm:t>
        <a:bodyPr/>
        <a:lstStyle/>
        <a:p>
          <a:endParaRPr lang="en-US"/>
        </a:p>
      </dgm:t>
    </dgm:pt>
    <dgm:pt modelId="{5E800887-AA45-48FB-828E-804077721E9E}">
      <dgm:prSet phldrT="[Text]"/>
      <dgm:spPr/>
      <dgm:t>
        <a:bodyPr/>
        <a:lstStyle/>
        <a:p>
          <a:r>
            <a:rPr lang="en-US" dirty="0"/>
            <a:t>Trust receives flow through treatment</a:t>
          </a:r>
        </a:p>
      </dgm:t>
    </dgm:pt>
    <dgm:pt modelId="{7A3B66E3-AC45-4F47-9D6F-0C9E4FCC61E9}" type="parTrans" cxnId="{F63806B7-08A4-473E-9BD6-F8AD523B2A84}">
      <dgm:prSet/>
      <dgm:spPr/>
      <dgm:t>
        <a:bodyPr/>
        <a:lstStyle/>
        <a:p>
          <a:endParaRPr lang="en-US"/>
        </a:p>
      </dgm:t>
    </dgm:pt>
    <dgm:pt modelId="{0D86A9DC-1055-4B15-AF0F-47A1667659C2}" type="sibTrans" cxnId="{F63806B7-08A4-473E-9BD6-F8AD523B2A84}">
      <dgm:prSet/>
      <dgm:spPr/>
      <dgm:t>
        <a:bodyPr/>
        <a:lstStyle/>
        <a:p>
          <a:endParaRPr lang="en-US"/>
        </a:p>
      </dgm:t>
    </dgm:pt>
    <dgm:pt modelId="{DBFC5823-7CC7-4D61-95C7-B227AF11EC0F}">
      <dgm:prSet phldrT="[Text]"/>
      <dgm:spPr>
        <a:solidFill>
          <a:srgbClr val="0062AC"/>
        </a:solidFill>
      </dgm:spPr>
      <dgm:t>
        <a:bodyPr/>
        <a:lstStyle/>
        <a:p>
          <a:r>
            <a:rPr lang="en-US" dirty="0"/>
            <a:t>Foreign       Nongrantor Trust</a:t>
          </a:r>
        </a:p>
      </dgm:t>
    </dgm:pt>
    <dgm:pt modelId="{9DFFABBE-422D-47A3-9CC2-5CA7EC0840E2}" type="parTrans" cxnId="{D5276288-9EAF-4F90-9532-5D7F3245FE85}">
      <dgm:prSet/>
      <dgm:spPr/>
      <dgm:t>
        <a:bodyPr/>
        <a:lstStyle/>
        <a:p>
          <a:endParaRPr lang="en-US"/>
        </a:p>
      </dgm:t>
    </dgm:pt>
    <dgm:pt modelId="{80452B8C-3F97-4636-80D3-AD2A5E5F4875}" type="sibTrans" cxnId="{D5276288-9EAF-4F90-9532-5D7F3245FE85}">
      <dgm:prSet/>
      <dgm:spPr/>
      <dgm:t>
        <a:bodyPr/>
        <a:lstStyle/>
        <a:p>
          <a:endParaRPr lang="en-US"/>
        </a:p>
      </dgm:t>
    </dgm:pt>
    <dgm:pt modelId="{2290F7C5-4E4D-4563-AF65-985360418EA8}">
      <dgm:prSet phldrT="[Text]"/>
      <dgm:spPr/>
      <dgm:t>
        <a:bodyPr/>
        <a:lstStyle/>
        <a:p>
          <a:r>
            <a:rPr lang="en-US" dirty="0"/>
            <a:t>Taxed like a NRA only on U.S. source income</a:t>
          </a:r>
        </a:p>
      </dgm:t>
    </dgm:pt>
    <dgm:pt modelId="{56364B12-18F2-41BD-90F0-E0B93B7E29A0}" type="parTrans" cxnId="{49058CB0-8811-4754-B567-5AC7C967FF66}">
      <dgm:prSet/>
      <dgm:spPr/>
      <dgm:t>
        <a:bodyPr/>
        <a:lstStyle/>
        <a:p>
          <a:endParaRPr lang="en-US"/>
        </a:p>
      </dgm:t>
    </dgm:pt>
    <dgm:pt modelId="{44C71D8A-7473-4F37-B8BB-CBC62AB535FB}" type="sibTrans" cxnId="{49058CB0-8811-4754-B567-5AC7C967FF66}">
      <dgm:prSet/>
      <dgm:spPr/>
      <dgm:t>
        <a:bodyPr/>
        <a:lstStyle/>
        <a:p>
          <a:endParaRPr lang="en-US"/>
        </a:p>
      </dgm:t>
    </dgm:pt>
    <dgm:pt modelId="{9F3DC79E-AF62-466F-B891-8A3A74957C68}">
      <dgm:prSet phldrT="[Text]"/>
      <dgm:spPr/>
      <dgm:t>
        <a:bodyPr/>
        <a:lstStyle/>
        <a:p>
          <a:r>
            <a:rPr lang="en-US" dirty="0"/>
            <a:t>Subject to certain exemptions and any applicable treaty relief</a:t>
          </a:r>
        </a:p>
      </dgm:t>
    </dgm:pt>
    <dgm:pt modelId="{6359B9A2-5C03-4DB2-8ECA-FE6D4D3E3310}" type="parTrans" cxnId="{58658F91-FC36-42A6-9221-1D150B416357}">
      <dgm:prSet/>
      <dgm:spPr/>
      <dgm:t>
        <a:bodyPr/>
        <a:lstStyle/>
        <a:p>
          <a:endParaRPr lang="en-US"/>
        </a:p>
      </dgm:t>
    </dgm:pt>
    <dgm:pt modelId="{3FB309BD-E47A-4835-9BF9-4BFC6FC3C1C9}" type="sibTrans" cxnId="{58658F91-FC36-42A6-9221-1D150B416357}">
      <dgm:prSet/>
      <dgm:spPr/>
      <dgm:t>
        <a:bodyPr/>
        <a:lstStyle/>
        <a:p>
          <a:endParaRPr lang="en-US"/>
        </a:p>
      </dgm:t>
    </dgm:pt>
    <dgm:pt modelId="{A6CC8E91-C3F6-4E8F-8EB3-733DEAAE6084}" type="pres">
      <dgm:prSet presAssocID="{30452F28-18A5-45CB-8C9E-DE7A96498F35}" presName="diagram" presStyleCnt="0">
        <dgm:presLayoutVars>
          <dgm:chPref val="1"/>
          <dgm:dir/>
          <dgm:animOne val="branch"/>
          <dgm:animLvl val="lvl"/>
          <dgm:resizeHandles/>
        </dgm:presLayoutVars>
      </dgm:prSet>
      <dgm:spPr/>
    </dgm:pt>
    <dgm:pt modelId="{1EDD4B2A-43A9-44F9-AA59-1B225561B913}" type="pres">
      <dgm:prSet presAssocID="{17061EF6-709B-49B6-A349-A183B1DEE462}" presName="root" presStyleCnt="0"/>
      <dgm:spPr/>
    </dgm:pt>
    <dgm:pt modelId="{0C38AF41-8EB1-4FAC-AFAD-C8E40E99A819}" type="pres">
      <dgm:prSet presAssocID="{17061EF6-709B-49B6-A349-A183B1DEE462}" presName="rootComposite" presStyleCnt="0"/>
      <dgm:spPr/>
    </dgm:pt>
    <dgm:pt modelId="{7272AE7A-72AF-44F0-B2CC-4C4FFF614362}" type="pres">
      <dgm:prSet presAssocID="{17061EF6-709B-49B6-A349-A183B1DEE462}" presName="rootText" presStyleLbl="node1" presStyleIdx="0" presStyleCnt="2"/>
      <dgm:spPr/>
    </dgm:pt>
    <dgm:pt modelId="{9B3C97E0-94B8-459C-8130-6BAABD13B444}" type="pres">
      <dgm:prSet presAssocID="{17061EF6-709B-49B6-A349-A183B1DEE462}" presName="rootConnector" presStyleLbl="node1" presStyleIdx="0" presStyleCnt="2"/>
      <dgm:spPr/>
    </dgm:pt>
    <dgm:pt modelId="{278CE574-5943-4A74-81CB-A273B4A33326}" type="pres">
      <dgm:prSet presAssocID="{17061EF6-709B-49B6-A349-A183B1DEE462}" presName="childShape" presStyleCnt="0"/>
      <dgm:spPr/>
    </dgm:pt>
    <dgm:pt modelId="{EE9B39A7-A408-49E5-868E-34748F841C28}" type="pres">
      <dgm:prSet presAssocID="{5427CCFD-A0D2-4C83-9A80-6BFEE2AC7DB1}" presName="Name13" presStyleLbl="parChTrans1D2" presStyleIdx="0" presStyleCnt="4"/>
      <dgm:spPr/>
    </dgm:pt>
    <dgm:pt modelId="{D884BD28-CF79-44B0-9B42-36DC4C11B809}" type="pres">
      <dgm:prSet presAssocID="{35D433B1-8CC5-47E6-9584-021E4D8A7AE9}" presName="childText" presStyleLbl="bgAcc1" presStyleIdx="0" presStyleCnt="4">
        <dgm:presLayoutVars>
          <dgm:bulletEnabled val="1"/>
        </dgm:presLayoutVars>
      </dgm:prSet>
      <dgm:spPr/>
    </dgm:pt>
    <dgm:pt modelId="{9B22F3F8-6F04-4FF3-A2AB-0F85BAD874D1}" type="pres">
      <dgm:prSet presAssocID="{7A3B66E3-AC45-4F47-9D6F-0C9E4FCC61E9}" presName="Name13" presStyleLbl="parChTrans1D2" presStyleIdx="1" presStyleCnt="4"/>
      <dgm:spPr/>
    </dgm:pt>
    <dgm:pt modelId="{737BAE18-2C6A-4D68-8CF9-B860755EF60C}" type="pres">
      <dgm:prSet presAssocID="{5E800887-AA45-48FB-828E-804077721E9E}" presName="childText" presStyleLbl="bgAcc1" presStyleIdx="1" presStyleCnt="4" custLinFactNeighborY="16055">
        <dgm:presLayoutVars>
          <dgm:bulletEnabled val="1"/>
        </dgm:presLayoutVars>
      </dgm:prSet>
      <dgm:spPr/>
    </dgm:pt>
    <dgm:pt modelId="{D0A449BC-1504-464D-B00E-AE848278D202}" type="pres">
      <dgm:prSet presAssocID="{DBFC5823-7CC7-4D61-95C7-B227AF11EC0F}" presName="root" presStyleCnt="0"/>
      <dgm:spPr/>
    </dgm:pt>
    <dgm:pt modelId="{D5BD7E2D-A440-42F1-AC05-0589A2CEEAA4}" type="pres">
      <dgm:prSet presAssocID="{DBFC5823-7CC7-4D61-95C7-B227AF11EC0F}" presName="rootComposite" presStyleCnt="0"/>
      <dgm:spPr/>
    </dgm:pt>
    <dgm:pt modelId="{F0C94B93-B736-42E8-ABF2-5B181BAF44A2}" type="pres">
      <dgm:prSet presAssocID="{DBFC5823-7CC7-4D61-95C7-B227AF11EC0F}" presName="rootText" presStyleLbl="node1" presStyleIdx="1" presStyleCnt="2"/>
      <dgm:spPr/>
    </dgm:pt>
    <dgm:pt modelId="{4CC99811-40B5-4920-900B-C8AC4666AE23}" type="pres">
      <dgm:prSet presAssocID="{DBFC5823-7CC7-4D61-95C7-B227AF11EC0F}" presName="rootConnector" presStyleLbl="node1" presStyleIdx="1" presStyleCnt="2"/>
      <dgm:spPr/>
    </dgm:pt>
    <dgm:pt modelId="{EC6394E4-50E5-41D9-940D-5B3B8E4B2BAA}" type="pres">
      <dgm:prSet presAssocID="{DBFC5823-7CC7-4D61-95C7-B227AF11EC0F}" presName="childShape" presStyleCnt="0"/>
      <dgm:spPr/>
    </dgm:pt>
    <dgm:pt modelId="{332A26B9-1CBD-4485-B8B2-E479B1E17EDD}" type="pres">
      <dgm:prSet presAssocID="{56364B12-18F2-41BD-90F0-E0B93B7E29A0}" presName="Name13" presStyleLbl="parChTrans1D2" presStyleIdx="2" presStyleCnt="4"/>
      <dgm:spPr/>
    </dgm:pt>
    <dgm:pt modelId="{E65F7DCF-4FF4-459A-A4D1-F1762F5E97FF}" type="pres">
      <dgm:prSet presAssocID="{2290F7C5-4E4D-4563-AF65-985360418EA8}" presName="childText" presStyleLbl="bgAcc1" presStyleIdx="2" presStyleCnt="4">
        <dgm:presLayoutVars>
          <dgm:bulletEnabled val="1"/>
        </dgm:presLayoutVars>
      </dgm:prSet>
      <dgm:spPr/>
    </dgm:pt>
    <dgm:pt modelId="{389F5E73-60C4-4503-9BA8-6856E466CE40}" type="pres">
      <dgm:prSet presAssocID="{6359B9A2-5C03-4DB2-8ECA-FE6D4D3E3310}" presName="Name13" presStyleLbl="parChTrans1D2" presStyleIdx="3" presStyleCnt="4"/>
      <dgm:spPr/>
    </dgm:pt>
    <dgm:pt modelId="{07750BCB-D324-43B3-8F3C-4B472A1839CC}" type="pres">
      <dgm:prSet presAssocID="{9F3DC79E-AF62-466F-B891-8A3A74957C68}" presName="childText" presStyleLbl="bgAcc1" presStyleIdx="3" presStyleCnt="4">
        <dgm:presLayoutVars>
          <dgm:bulletEnabled val="1"/>
        </dgm:presLayoutVars>
      </dgm:prSet>
      <dgm:spPr/>
    </dgm:pt>
  </dgm:ptLst>
  <dgm:cxnLst>
    <dgm:cxn modelId="{C0CFF132-4B97-4033-9928-5DAC9C49DCB1}" type="presOf" srcId="{5E800887-AA45-48FB-828E-804077721E9E}" destId="{737BAE18-2C6A-4D68-8CF9-B860755EF60C}" srcOrd="0" destOrd="0" presId="urn:microsoft.com/office/officeart/2005/8/layout/hierarchy3"/>
    <dgm:cxn modelId="{BF88D160-F0CD-4F2A-BEF9-1EA526560B5A}" type="presOf" srcId="{56364B12-18F2-41BD-90F0-E0B93B7E29A0}" destId="{332A26B9-1CBD-4485-B8B2-E479B1E17EDD}" srcOrd="0" destOrd="0" presId="urn:microsoft.com/office/officeart/2005/8/layout/hierarchy3"/>
    <dgm:cxn modelId="{792AB448-8683-482E-9953-EE9541D17F62}" type="presOf" srcId="{35D433B1-8CC5-47E6-9584-021E4D8A7AE9}" destId="{D884BD28-CF79-44B0-9B42-36DC4C11B809}" srcOrd="0" destOrd="0" presId="urn:microsoft.com/office/officeart/2005/8/layout/hierarchy3"/>
    <dgm:cxn modelId="{032B605A-8DFB-469F-B5F0-8B6D61E1F856}" type="presOf" srcId="{2290F7C5-4E4D-4563-AF65-985360418EA8}" destId="{E65F7DCF-4FF4-459A-A4D1-F1762F5E97FF}" srcOrd="0" destOrd="0" presId="urn:microsoft.com/office/officeart/2005/8/layout/hierarchy3"/>
    <dgm:cxn modelId="{D5276288-9EAF-4F90-9532-5D7F3245FE85}" srcId="{30452F28-18A5-45CB-8C9E-DE7A96498F35}" destId="{DBFC5823-7CC7-4D61-95C7-B227AF11EC0F}" srcOrd="1" destOrd="0" parTransId="{9DFFABBE-422D-47A3-9CC2-5CA7EC0840E2}" sibTransId="{80452B8C-3F97-4636-80D3-AD2A5E5F4875}"/>
    <dgm:cxn modelId="{9E7EFF8B-819F-4DAB-A98C-890B749E429D}" type="presOf" srcId="{17061EF6-709B-49B6-A349-A183B1DEE462}" destId="{7272AE7A-72AF-44F0-B2CC-4C4FFF614362}" srcOrd="0" destOrd="0" presId="urn:microsoft.com/office/officeart/2005/8/layout/hierarchy3"/>
    <dgm:cxn modelId="{A536F58E-AB81-499D-9FD5-F0F3B5AAD63D}" type="presOf" srcId="{5427CCFD-A0D2-4C83-9A80-6BFEE2AC7DB1}" destId="{EE9B39A7-A408-49E5-868E-34748F841C28}" srcOrd="0" destOrd="0" presId="urn:microsoft.com/office/officeart/2005/8/layout/hierarchy3"/>
    <dgm:cxn modelId="{58658F91-FC36-42A6-9221-1D150B416357}" srcId="{DBFC5823-7CC7-4D61-95C7-B227AF11EC0F}" destId="{9F3DC79E-AF62-466F-B891-8A3A74957C68}" srcOrd="1" destOrd="0" parTransId="{6359B9A2-5C03-4DB2-8ECA-FE6D4D3E3310}" sibTransId="{3FB309BD-E47A-4835-9BF9-4BFC6FC3C1C9}"/>
    <dgm:cxn modelId="{49058CB0-8811-4754-B567-5AC7C967FF66}" srcId="{DBFC5823-7CC7-4D61-95C7-B227AF11EC0F}" destId="{2290F7C5-4E4D-4563-AF65-985360418EA8}" srcOrd="0" destOrd="0" parTransId="{56364B12-18F2-41BD-90F0-E0B93B7E29A0}" sibTransId="{44C71D8A-7473-4F37-B8BB-CBC62AB535FB}"/>
    <dgm:cxn modelId="{45208DB3-D14A-4BFC-8560-153D6917A763}" type="presOf" srcId="{DBFC5823-7CC7-4D61-95C7-B227AF11EC0F}" destId="{4CC99811-40B5-4920-900B-C8AC4666AE23}" srcOrd="1" destOrd="0" presId="urn:microsoft.com/office/officeart/2005/8/layout/hierarchy3"/>
    <dgm:cxn modelId="{F63806B7-08A4-473E-9BD6-F8AD523B2A84}" srcId="{17061EF6-709B-49B6-A349-A183B1DEE462}" destId="{5E800887-AA45-48FB-828E-804077721E9E}" srcOrd="1" destOrd="0" parTransId="{7A3B66E3-AC45-4F47-9D6F-0C9E4FCC61E9}" sibTransId="{0D86A9DC-1055-4B15-AF0F-47A1667659C2}"/>
    <dgm:cxn modelId="{4E2675B8-08BE-4DB3-8365-C3C15DBEA731}" type="presOf" srcId="{9F3DC79E-AF62-466F-B891-8A3A74957C68}" destId="{07750BCB-D324-43B3-8F3C-4B472A1839CC}" srcOrd="0" destOrd="0" presId="urn:microsoft.com/office/officeart/2005/8/layout/hierarchy3"/>
    <dgm:cxn modelId="{348053CC-6C66-47D5-B9A8-B7FF15951F62}" srcId="{17061EF6-709B-49B6-A349-A183B1DEE462}" destId="{35D433B1-8CC5-47E6-9584-021E4D8A7AE9}" srcOrd="0" destOrd="0" parTransId="{5427CCFD-A0D2-4C83-9A80-6BFEE2AC7DB1}" sibTransId="{5DD60032-6A69-45BB-A63A-2486C4397BDB}"/>
    <dgm:cxn modelId="{FA0BB7D9-10EE-4F05-9423-964028874487}" type="presOf" srcId="{17061EF6-709B-49B6-A349-A183B1DEE462}" destId="{9B3C97E0-94B8-459C-8130-6BAABD13B444}" srcOrd="1" destOrd="0" presId="urn:microsoft.com/office/officeart/2005/8/layout/hierarchy3"/>
    <dgm:cxn modelId="{ECDD54E6-9908-4A17-ABB6-CAB8250526A1}" srcId="{30452F28-18A5-45CB-8C9E-DE7A96498F35}" destId="{17061EF6-709B-49B6-A349-A183B1DEE462}" srcOrd="0" destOrd="0" parTransId="{5604DF4C-4795-4A69-A4A2-B639E423191D}" sibTransId="{4D0C040F-CEA4-4740-AC66-89961D287673}"/>
    <dgm:cxn modelId="{DC18AFE6-FCFE-4FE0-B5B7-D9D0E6659A8F}" type="presOf" srcId="{DBFC5823-7CC7-4D61-95C7-B227AF11EC0F}" destId="{F0C94B93-B736-42E8-ABF2-5B181BAF44A2}" srcOrd="0" destOrd="0" presId="urn:microsoft.com/office/officeart/2005/8/layout/hierarchy3"/>
    <dgm:cxn modelId="{F0790CFA-AAEA-402C-9940-751A5D700F76}" type="presOf" srcId="{6359B9A2-5C03-4DB2-8ECA-FE6D4D3E3310}" destId="{389F5E73-60C4-4503-9BA8-6856E466CE40}" srcOrd="0" destOrd="0" presId="urn:microsoft.com/office/officeart/2005/8/layout/hierarchy3"/>
    <dgm:cxn modelId="{20D827FD-1553-4D1F-8F17-EA5CABA362E4}" type="presOf" srcId="{30452F28-18A5-45CB-8C9E-DE7A96498F35}" destId="{A6CC8E91-C3F6-4E8F-8EB3-733DEAAE6084}" srcOrd="0" destOrd="0" presId="urn:microsoft.com/office/officeart/2005/8/layout/hierarchy3"/>
    <dgm:cxn modelId="{B2A88BFF-BC32-4829-BBD5-E27B9255C198}" type="presOf" srcId="{7A3B66E3-AC45-4F47-9D6F-0C9E4FCC61E9}" destId="{9B22F3F8-6F04-4FF3-A2AB-0F85BAD874D1}" srcOrd="0" destOrd="0" presId="urn:microsoft.com/office/officeart/2005/8/layout/hierarchy3"/>
    <dgm:cxn modelId="{A0F79F2F-A268-4C4B-B8A9-A3BD42BA01F0}" type="presParOf" srcId="{A6CC8E91-C3F6-4E8F-8EB3-733DEAAE6084}" destId="{1EDD4B2A-43A9-44F9-AA59-1B225561B913}" srcOrd="0" destOrd="0" presId="urn:microsoft.com/office/officeart/2005/8/layout/hierarchy3"/>
    <dgm:cxn modelId="{1ED783D8-B529-40E8-ADBA-607C82DFAC1A}" type="presParOf" srcId="{1EDD4B2A-43A9-44F9-AA59-1B225561B913}" destId="{0C38AF41-8EB1-4FAC-AFAD-C8E40E99A819}" srcOrd="0" destOrd="0" presId="urn:microsoft.com/office/officeart/2005/8/layout/hierarchy3"/>
    <dgm:cxn modelId="{C53BB8FD-2008-4733-9850-E898688E9F1E}" type="presParOf" srcId="{0C38AF41-8EB1-4FAC-AFAD-C8E40E99A819}" destId="{7272AE7A-72AF-44F0-B2CC-4C4FFF614362}" srcOrd="0" destOrd="0" presId="urn:microsoft.com/office/officeart/2005/8/layout/hierarchy3"/>
    <dgm:cxn modelId="{53AB8737-3F1F-438A-89F1-0080A07F5781}" type="presParOf" srcId="{0C38AF41-8EB1-4FAC-AFAD-C8E40E99A819}" destId="{9B3C97E0-94B8-459C-8130-6BAABD13B444}" srcOrd="1" destOrd="0" presId="urn:microsoft.com/office/officeart/2005/8/layout/hierarchy3"/>
    <dgm:cxn modelId="{89581CE0-5CAA-4E87-BA3A-27BEFFFEBD7F}" type="presParOf" srcId="{1EDD4B2A-43A9-44F9-AA59-1B225561B913}" destId="{278CE574-5943-4A74-81CB-A273B4A33326}" srcOrd="1" destOrd="0" presId="urn:microsoft.com/office/officeart/2005/8/layout/hierarchy3"/>
    <dgm:cxn modelId="{CAE07F6F-1B54-4F91-8C3F-A9D04D8288EE}" type="presParOf" srcId="{278CE574-5943-4A74-81CB-A273B4A33326}" destId="{EE9B39A7-A408-49E5-868E-34748F841C28}" srcOrd="0" destOrd="0" presId="urn:microsoft.com/office/officeart/2005/8/layout/hierarchy3"/>
    <dgm:cxn modelId="{9EF8120C-BDA6-4691-ADB3-19A8255F3741}" type="presParOf" srcId="{278CE574-5943-4A74-81CB-A273B4A33326}" destId="{D884BD28-CF79-44B0-9B42-36DC4C11B809}" srcOrd="1" destOrd="0" presId="urn:microsoft.com/office/officeart/2005/8/layout/hierarchy3"/>
    <dgm:cxn modelId="{416D7C10-A14B-4282-974A-9451790D37E1}" type="presParOf" srcId="{278CE574-5943-4A74-81CB-A273B4A33326}" destId="{9B22F3F8-6F04-4FF3-A2AB-0F85BAD874D1}" srcOrd="2" destOrd="0" presId="urn:microsoft.com/office/officeart/2005/8/layout/hierarchy3"/>
    <dgm:cxn modelId="{031850E6-14F2-431F-8659-95FAB3C8978F}" type="presParOf" srcId="{278CE574-5943-4A74-81CB-A273B4A33326}" destId="{737BAE18-2C6A-4D68-8CF9-B860755EF60C}" srcOrd="3" destOrd="0" presId="urn:microsoft.com/office/officeart/2005/8/layout/hierarchy3"/>
    <dgm:cxn modelId="{ED5A4D04-851E-4FC1-ABE9-12A96D96D5EF}" type="presParOf" srcId="{A6CC8E91-C3F6-4E8F-8EB3-733DEAAE6084}" destId="{D0A449BC-1504-464D-B00E-AE848278D202}" srcOrd="1" destOrd="0" presId="urn:microsoft.com/office/officeart/2005/8/layout/hierarchy3"/>
    <dgm:cxn modelId="{E8A30C4B-3742-43F1-BF24-CE836BE7BE34}" type="presParOf" srcId="{D0A449BC-1504-464D-B00E-AE848278D202}" destId="{D5BD7E2D-A440-42F1-AC05-0589A2CEEAA4}" srcOrd="0" destOrd="0" presId="urn:microsoft.com/office/officeart/2005/8/layout/hierarchy3"/>
    <dgm:cxn modelId="{11AE2793-EAC6-4781-B170-4248416841AF}" type="presParOf" srcId="{D5BD7E2D-A440-42F1-AC05-0589A2CEEAA4}" destId="{F0C94B93-B736-42E8-ABF2-5B181BAF44A2}" srcOrd="0" destOrd="0" presId="urn:microsoft.com/office/officeart/2005/8/layout/hierarchy3"/>
    <dgm:cxn modelId="{D0438F42-CD6A-4AE8-B5D1-72E70B53986F}" type="presParOf" srcId="{D5BD7E2D-A440-42F1-AC05-0589A2CEEAA4}" destId="{4CC99811-40B5-4920-900B-C8AC4666AE23}" srcOrd="1" destOrd="0" presId="urn:microsoft.com/office/officeart/2005/8/layout/hierarchy3"/>
    <dgm:cxn modelId="{72D8F9E5-6468-40D1-83CA-8E4B549C241D}" type="presParOf" srcId="{D0A449BC-1504-464D-B00E-AE848278D202}" destId="{EC6394E4-50E5-41D9-940D-5B3B8E4B2BAA}" srcOrd="1" destOrd="0" presId="urn:microsoft.com/office/officeart/2005/8/layout/hierarchy3"/>
    <dgm:cxn modelId="{44CBE2AC-A7E7-496E-86B4-469951E53A5E}" type="presParOf" srcId="{EC6394E4-50E5-41D9-940D-5B3B8E4B2BAA}" destId="{332A26B9-1CBD-4485-B8B2-E479B1E17EDD}" srcOrd="0" destOrd="0" presId="urn:microsoft.com/office/officeart/2005/8/layout/hierarchy3"/>
    <dgm:cxn modelId="{6464D6ED-9394-4963-862D-07B1D97AC25C}" type="presParOf" srcId="{EC6394E4-50E5-41D9-940D-5B3B8E4B2BAA}" destId="{E65F7DCF-4FF4-459A-A4D1-F1762F5E97FF}" srcOrd="1" destOrd="0" presId="urn:microsoft.com/office/officeart/2005/8/layout/hierarchy3"/>
    <dgm:cxn modelId="{BB27F4D7-E3A6-4E2D-977D-8958C2120032}" type="presParOf" srcId="{EC6394E4-50E5-41D9-940D-5B3B8E4B2BAA}" destId="{389F5E73-60C4-4503-9BA8-6856E466CE40}" srcOrd="2" destOrd="0" presId="urn:microsoft.com/office/officeart/2005/8/layout/hierarchy3"/>
    <dgm:cxn modelId="{A23E5E82-F23B-4FFE-987A-452C87A6FD33}" type="presParOf" srcId="{EC6394E4-50E5-41D9-940D-5B3B8E4B2BAA}" destId="{07750BCB-D324-43B3-8F3C-4B472A1839C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2AE7A-72AF-44F0-B2CC-4C4FFF614362}">
      <dsp:nvSpPr>
        <dsp:cNvPr id="0" name=""/>
        <dsp:cNvSpPr/>
      </dsp:nvSpPr>
      <dsp:spPr>
        <a:xfrm>
          <a:off x="2389561" y="477"/>
          <a:ext cx="1691372" cy="845686"/>
        </a:xfrm>
        <a:prstGeom prst="roundRect">
          <a:avLst>
            <a:gd name="adj" fmla="val 10000"/>
          </a:avLst>
        </a:prstGeom>
        <a:solidFill>
          <a:srgbClr val="0062A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Foreign Grantor Trust</a:t>
          </a:r>
        </a:p>
      </dsp:txBody>
      <dsp:txXfrm>
        <a:off x="2414330" y="25246"/>
        <a:ext cx="1641834" cy="796148"/>
      </dsp:txXfrm>
    </dsp:sp>
    <dsp:sp modelId="{EE9B39A7-A408-49E5-868E-34748F841C28}">
      <dsp:nvSpPr>
        <dsp:cNvPr id="0" name=""/>
        <dsp:cNvSpPr/>
      </dsp:nvSpPr>
      <dsp:spPr>
        <a:xfrm>
          <a:off x="2558698" y="846163"/>
          <a:ext cx="169137" cy="634264"/>
        </a:xfrm>
        <a:custGeom>
          <a:avLst/>
          <a:gdLst/>
          <a:ahLst/>
          <a:cxnLst/>
          <a:rect l="0" t="0" r="0" b="0"/>
          <a:pathLst>
            <a:path>
              <a:moveTo>
                <a:pt x="0" y="0"/>
              </a:moveTo>
              <a:lnTo>
                <a:pt x="0" y="634264"/>
              </a:lnTo>
              <a:lnTo>
                <a:pt x="169137" y="63426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84BD28-CF79-44B0-9B42-36DC4C11B809}">
      <dsp:nvSpPr>
        <dsp:cNvPr id="0" name=""/>
        <dsp:cNvSpPr/>
      </dsp:nvSpPr>
      <dsp:spPr>
        <a:xfrm>
          <a:off x="2727836" y="1057585"/>
          <a:ext cx="1353098" cy="8456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Income will be taxed to the NRA grantor</a:t>
          </a:r>
        </a:p>
      </dsp:txBody>
      <dsp:txXfrm>
        <a:off x="2752605" y="1082354"/>
        <a:ext cx="1303560" cy="796148"/>
      </dsp:txXfrm>
    </dsp:sp>
    <dsp:sp modelId="{9B22F3F8-6F04-4FF3-A2AB-0F85BAD874D1}">
      <dsp:nvSpPr>
        <dsp:cNvPr id="0" name=""/>
        <dsp:cNvSpPr/>
      </dsp:nvSpPr>
      <dsp:spPr>
        <a:xfrm>
          <a:off x="2558698" y="846163"/>
          <a:ext cx="169137" cy="1691850"/>
        </a:xfrm>
        <a:custGeom>
          <a:avLst/>
          <a:gdLst/>
          <a:ahLst/>
          <a:cxnLst/>
          <a:rect l="0" t="0" r="0" b="0"/>
          <a:pathLst>
            <a:path>
              <a:moveTo>
                <a:pt x="0" y="0"/>
              </a:moveTo>
              <a:lnTo>
                <a:pt x="0" y="1691850"/>
              </a:lnTo>
              <a:lnTo>
                <a:pt x="169137" y="16918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7BAE18-2C6A-4D68-8CF9-B860755EF60C}">
      <dsp:nvSpPr>
        <dsp:cNvPr id="0" name=""/>
        <dsp:cNvSpPr/>
      </dsp:nvSpPr>
      <dsp:spPr>
        <a:xfrm>
          <a:off x="2727836" y="2115170"/>
          <a:ext cx="1353098" cy="8456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Trust receives flow through treatment</a:t>
          </a:r>
        </a:p>
      </dsp:txBody>
      <dsp:txXfrm>
        <a:off x="2752605" y="2139939"/>
        <a:ext cx="1303560" cy="796148"/>
      </dsp:txXfrm>
    </dsp:sp>
    <dsp:sp modelId="{F0C94B93-B736-42E8-ABF2-5B181BAF44A2}">
      <dsp:nvSpPr>
        <dsp:cNvPr id="0" name=""/>
        <dsp:cNvSpPr/>
      </dsp:nvSpPr>
      <dsp:spPr>
        <a:xfrm>
          <a:off x="4503777" y="477"/>
          <a:ext cx="1691372" cy="845686"/>
        </a:xfrm>
        <a:prstGeom prst="roundRect">
          <a:avLst>
            <a:gd name="adj" fmla="val 10000"/>
          </a:avLst>
        </a:prstGeom>
        <a:solidFill>
          <a:srgbClr val="0062A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1700" kern="1200" dirty="0"/>
            <a:t>Foreign       Nongrantor Trust</a:t>
          </a:r>
        </a:p>
      </dsp:txBody>
      <dsp:txXfrm>
        <a:off x="4528546" y="25246"/>
        <a:ext cx="1641834" cy="796148"/>
      </dsp:txXfrm>
    </dsp:sp>
    <dsp:sp modelId="{332A26B9-1CBD-4485-B8B2-E479B1E17EDD}">
      <dsp:nvSpPr>
        <dsp:cNvPr id="0" name=""/>
        <dsp:cNvSpPr/>
      </dsp:nvSpPr>
      <dsp:spPr>
        <a:xfrm>
          <a:off x="4672914" y="846163"/>
          <a:ext cx="169137" cy="634264"/>
        </a:xfrm>
        <a:custGeom>
          <a:avLst/>
          <a:gdLst/>
          <a:ahLst/>
          <a:cxnLst/>
          <a:rect l="0" t="0" r="0" b="0"/>
          <a:pathLst>
            <a:path>
              <a:moveTo>
                <a:pt x="0" y="0"/>
              </a:moveTo>
              <a:lnTo>
                <a:pt x="0" y="634264"/>
              </a:lnTo>
              <a:lnTo>
                <a:pt x="169137" y="63426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5F7DCF-4FF4-459A-A4D1-F1762F5E97FF}">
      <dsp:nvSpPr>
        <dsp:cNvPr id="0" name=""/>
        <dsp:cNvSpPr/>
      </dsp:nvSpPr>
      <dsp:spPr>
        <a:xfrm>
          <a:off x="4842052" y="1057585"/>
          <a:ext cx="1353098" cy="8456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Taxed like a NRA only on U.S. source income</a:t>
          </a:r>
        </a:p>
      </dsp:txBody>
      <dsp:txXfrm>
        <a:off x="4866821" y="1082354"/>
        <a:ext cx="1303560" cy="796148"/>
      </dsp:txXfrm>
    </dsp:sp>
    <dsp:sp modelId="{389F5E73-60C4-4503-9BA8-6856E466CE40}">
      <dsp:nvSpPr>
        <dsp:cNvPr id="0" name=""/>
        <dsp:cNvSpPr/>
      </dsp:nvSpPr>
      <dsp:spPr>
        <a:xfrm>
          <a:off x="4672914" y="846163"/>
          <a:ext cx="169137" cy="1691372"/>
        </a:xfrm>
        <a:custGeom>
          <a:avLst/>
          <a:gdLst/>
          <a:ahLst/>
          <a:cxnLst/>
          <a:rect l="0" t="0" r="0" b="0"/>
          <a:pathLst>
            <a:path>
              <a:moveTo>
                <a:pt x="0" y="0"/>
              </a:moveTo>
              <a:lnTo>
                <a:pt x="0" y="1691372"/>
              </a:lnTo>
              <a:lnTo>
                <a:pt x="169137" y="169137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750BCB-D324-43B3-8F3C-4B472A1839CC}">
      <dsp:nvSpPr>
        <dsp:cNvPr id="0" name=""/>
        <dsp:cNvSpPr/>
      </dsp:nvSpPr>
      <dsp:spPr>
        <a:xfrm>
          <a:off x="4842052" y="2114693"/>
          <a:ext cx="1353098" cy="8456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a:t>Subject to certain exemptions and any applicable treaty relief</a:t>
          </a:r>
        </a:p>
      </dsp:txBody>
      <dsp:txXfrm>
        <a:off x="4866821" y="2139462"/>
        <a:ext cx="1303560" cy="7961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43C6ED-E622-4368-BA5C-4F58F1561CB6}" type="datetimeFigureOut">
              <a:rPr lang="en-US" smtClean="0"/>
              <a:t>9/26/2018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099342-E4B0-4F5C-8065-33172AF9B292}" type="slidenum">
              <a:rPr lang="en-US" smtClean="0"/>
              <a:t>‹#›</a:t>
            </a:fld>
            <a:endParaRPr lang="en-US"/>
          </a:p>
        </p:txBody>
      </p:sp>
    </p:spTree>
    <p:extLst>
      <p:ext uri="{BB962C8B-B14F-4D97-AF65-F5344CB8AC3E}">
        <p14:creationId xmlns:p14="http://schemas.microsoft.com/office/powerpoint/2010/main" val="1521083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3140F-19C2-43E6-9420-0412CACFD633}" type="datetimeFigureOut">
              <a:rPr lang="en-US" smtClean="0"/>
              <a:t>9/26/2018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B0B83F-672A-4C5A-BF3C-F434AFF440A1}" type="slidenum">
              <a:rPr lang="en-US" smtClean="0"/>
              <a:t>‹#›</a:t>
            </a:fld>
            <a:endParaRPr lang="en-US"/>
          </a:p>
        </p:txBody>
      </p:sp>
    </p:spTree>
    <p:extLst>
      <p:ext uri="{BB962C8B-B14F-4D97-AF65-F5344CB8AC3E}">
        <p14:creationId xmlns:p14="http://schemas.microsoft.com/office/powerpoint/2010/main" val="1655797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6676E-1995-47B0-9B28-B752906366DE}" type="slidenum">
              <a:rPr lang="en-US" smtClean="0"/>
              <a:t>8</a:t>
            </a:fld>
            <a:endParaRPr lang="en-US" dirty="0"/>
          </a:p>
        </p:txBody>
      </p:sp>
    </p:spTree>
    <p:extLst>
      <p:ext uri="{BB962C8B-B14F-4D97-AF65-F5344CB8AC3E}">
        <p14:creationId xmlns:p14="http://schemas.microsoft.com/office/powerpoint/2010/main" val="171399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5BEE96BB-3007-4719-AECA-EB64C24605F8}" type="slidenum">
              <a:rPr lang="en-US" altLang="en-US" smtClean="0"/>
              <a:pPr/>
              <a:t>11</a:t>
            </a:fld>
            <a:endParaRPr lang="en-US" altLang="en-US" dirty="0"/>
          </a:p>
        </p:txBody>
      </p:sp>
    </p:spTree>
    <p:extLst>
      <p:ext uri="{BB962C8B-B14F-4D97-AF65-F5344CB8AC3E}">
        <p14:creationId xmlns:p14="http://schemas.microsoft.com/office/powerpoint/2010/main" val="379372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EE96BB-3007-4719-AECA-EB64C24605F8}" type="slidenum">
              <a:rPr lang="en-US" altLang="en-US" smtClean="0"/>
              <a:pPr/>
              <a:t>14</a:t>
            </a:fld>
            <a:endParaRPr lang="en-US" altLang="en-US" dirty="0"/>
          </a:p>
        </p:txBody>
      </p:sp>
    </p:spTree>
    <p:extLst>
      <p:ext uri="{BB962C8B-B14F-4D97-AF65-F5344CB8AC3E}">
        <p14:creationId xmlns:p14="http://schemas.microsoft.com/office/powerpoint/2010/main" val="42618207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5498" r="5498"/>
          <a:stretch/>
        </p:blipFill>
        <p:spPr>
          <a:xfrm>
            <a:off x="-5938" y="0"/>
            <a:ext cx="9155876" cy="6858000"/>
          </a:xfrm>
          <a:prstGeom prst="rect">
            <a:avLst/>
          </a:prstGeom>
        </p:spPr>
      </p:pic>
      <p:sp>
        <p:nvSpPr>
          <p:cNvPr id="5" name="Rectangle 4"/>
          <p:cNvSpPr/>
          <p:nvPr userDrawn="1"/>
        </p:nvSpPr>
        <p:spPr>
          <a:xfrm>
            <a:off x="3972107" y="1491135"/>
            <a:ext cx="5183542" cy="2386941"/>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972107" y="1388599"/>
            <a:ext cx="4340488" cy="1562595"/>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3972107" y="3050195"/>
            <a:ext cx="4340488" cy="82788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p:cNvSpPr/>
          <p:nvPr userDrawn="1"/>
        </p:nvSpPr>
        <p:spPr>
          <a:xfrm>
            <a:off x="-11649" y="4653539"/>
            <a:ext cx="9155649" cy="10483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761" y="5031132"/>
            <a:ext cx="2299722" cy="29317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512064" y="5128986"/>
            <a:ext cx="306315" cy="266888"/>
          </a:xfrm>
          <a:prstGeom prst="rect">
            <a:avLst/>
          </a:prstGeom>
        </p:spPr>
      </p:pic>
      <p:cxnSp>
        <p:nvCxnSpPr>
          <p:cNvPr id="7" name="Straight Connector 6"/>
          <p:cNvCxnSpPr/>
          <p:nvPr userDrawn="1"/>
        </p:nvCxnSpPr>
        <p:spPr>
          <a:xfrm>
            <a:off x="3972107" y="3004457"/>
            <a:ext cx="4340488"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290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5"/>
          <p:cNvSpPr>
            <a:spLocks noGrp="1" noChangeArrowheads="1"/>
          </p:cNvSpPr>
          <p:nvPr>
            <p:ph type="ftr" sz="quarter" idx="10"/>
          </p:nvPr>
        </p:nvSpPr>
        <p:spPr>
          <a:ln/>
        </p:spPr>
        <p:txBody>
          <a:bodyPr/>
          <a:lstStyle>
            <a:lvl1pPr>
              <a:defRPr/>
            </a:lvl1pPr>
          </a:lstStyle>
          <a:p>
            <a:endParaRPr lang="en-US" dirty="0"/>
          </a:p>
        </p:txBody>
      </p:sp>
      <p:sp>
        <p:nvSpPr>
          <p:cNvPr id="8" name="Rectangle 26"/>
          <p:cNvSpPr>
            <a:spLocks noGrp="1" noChangeArrowheads="1"/>
          </p:cNvSpPr>
          <p:nvPr>
            <p:ph type="sldNum" sz="quarter" idx="11"/>
          </p:nvPr>
        </p:nvSpPr>
        <p:spPr>
          <a:ln/>
        </p:spPr>
        <p:txBody>
          <a:bodyPr/>
          <a:lstStyle>
            <a:lvl1pPr>
              <a:defRPr/>
            </a:lvl1pPr>
          </a:lstStyle>
          <a:p>
            <a:fld id="{696F6F2E-2385-44B4-A779-A178EAEAACA4}" type="slidenum">
              <a:rPr lang="en-US" smtClean="0"/>
              <a:t>‹#›</a:t>
            </a:fld>
            <a:endParaRPr lang="en-US" dirty="0"/>
          </a:p>
        </p:txBody>
      </p:sp>
    </p:spTree>
    <p:extLst>
      <p:ext uri="{BB962C8B-B14F-4D97-AF65-F5344CB8AC3E}">
        <p14:creationId xmlns:p14="http://schemas.microsoft.com/office/powerpoint/2010/main" val="32009927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picture- Title and Content">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6959600" y="0"/>
            <a:ext cx="2184400" cy="6858000"/>
          </a:xfrm>
        </p:spPr>
        <p:txBody>
          <a:bodyPr/>
          <a:lstStyle/>
          <a:p>
            <a:r>
              <a:rPr lang="en-US"/>
              <a:t>Click icon to add picture</a:t>
            </a:r>
          </a:p>
        </p:txBody>
      </p:sp>
      <p:sp>
        <p:nvSpPr>
          <p:cNvPr id="2" name="Title 1"/>
          <p:cNvSpPr>
            <a:spLocks noGrp="1"/>
          </p:cNvSpPr>
          <p:nvPr>
            <p:ph type="title" hasCustomPrompt="1"/>
          </p:nvPr>
        </p:nvSpPr>
        <p:spPr>
          <a:xfrm>
            <a:off x="520144" y="194389"/>
            <a:ext cx="6043733" cy="426977"/>
          </a:xfrm>
          <a:ln>
            <a:noFill/>
          </a:ln>
        </p:spPr>
        <p:txBody>
          <a:bodyPr>
            <a:normAutofit/>
          </a:bodyPr>
          <a:lstStyle>
            <a:lvl1pPr>
              <a:defRPr sz="2400" baseline="0">
                <a:solidFill>
                  <a:srgbClr val="BD9B60"/>
                </a:solidFill>
              </a:defRPr>
            </a:lvl1pPr>
          </a:lstStyle>
          <a:p>
            <a:r>
              <a:rPr lang="en-US" dirty="0"/>
              <a:t>Click to Edit</a:t>
            </a:r>
          </a:p>
        </p:txBody>
      </p:sp>
      <p:sp>
        <p:nvSpPr>
          <p:cNvPr id="3" name="Content Placeholder 2"/>
          <p:cNvSpPr>
            <a:spLocks noGrp="1"/>
          </p:cNvSpPr>
          <p:nvPr>
            <p:ph idx="1"/>
          </p:nvPr>
        </p:nvSpPr>
        <p:spPr>
          <a:xfrm>
            <a:off x="531168" y="1002375"/>
            <a:ext cx="5748338" cy="5150645"/>
          </a:xfrm>
        </p:spPr>
        <p:txBody>
          <a:bodyPr/>
          <a:lstStyle>
            <a:lvl1pPr marL="228600" indent="-228600">
              <a:buClr>
                <a:srgbClr val="115E67"/>
              </a:buClr>
              <a:buSzPct val="85000"/>
              <a:buFont typeface="Arial" panose="020B0604020202020204" pitchFamily="34" charset="0"/>
              <a:buChar char="•"/>
              <a:defRPr sz="2000"/>
            </a:lvl1pPr>
            <a:lvl2pPr marL="685800" indent="-228600">
              <a:buClr>
                <a:srgbClr val="115E67"/>
              </a:buClr>
              <a:buSzPct val="85000"/>
              <a:buFont typeface="Arial" panose="020B0604020202020204" pitchFamily="34" charset="0"/>
              <a:buChar char="•"/>
              <a:defRPr sz="1800"/>
            </a:lvl2pPr>
            <a:lvl3pPr marL="1143000" indent="-228600">
              <a:buClr>
                <a:srgbClr val="115E67"/>
              </a:buClr>
              <a:buSzPct val="85000"/>
              <a:buFont typeface="Arial" panose="020B0604020202020204" pitchFamily="34" charset="0"/>
              <a:buChar char="•"/>
              <a:defRPr sz="1600"/>
            </a:lvl3pPr>
            <a:lvl4pPr marL="1600200" indent="-228600">
              <a:buClr>
                <a:srgbClr val="115E67"/>
              </a:buClr>
              <a:buSzPct val="85000"/>
              <a:buFont typeface="Arial" panose="020B0604020202020204" pitchFamily="34" charset="0"/>
              <a:buChar char="•"/>
              <a:defRPr sz="1400"/>
            </a:lvl4pPr>
            <a:lvl5pPr marL="2057400" indent="-228600">
              <a:buClr>
                <a:srgbClr val="115E67"/>
              </a:buClr>
              <a:buSzPct val="85000"/>
              <a:buFont typeface="Arial" panose="020B0604020202020204" pitchFamily="34" charset="0"/>
              <a:buChar cha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3542011" y="6258655"/>
            <a:ext cx="2057400" cy="361951"/>
          </a:xfrm>
        </p:spPr>
        <p:txBody>
          <a:bodyPr/>
          <a:lstStyle>
            <a:lvl1pPr algn="ctr">
              <a:defRPr sz="1000"/>
            </a:lvl1pPr>
          </a:lstStyle>
          <a:p>
            <a:fld id="{BEF93796-F617-4385-807E-36EB265E9A41}" type="slidenum">
              <a:rPr lang="en-US" smtClean="0"/>
              <a:pPr/>
              <a:t>‹#›</a:t>
            </a:fld>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t="2" r="13716" b="-2"/>
          <a:stretch/>
        </p:blipFill>
        <p:spPr>
          <a:xfrm>
            <a:off x="520146" y="763570"/>
            <a:ext cx="5739252" cy="65989"/>
          </a:xfrm>
          <a:prstGeom prst="rect">
            <a:avLst/>
          </a:prstGeom>
        </p:spPr>
      </p:pic>
    </p:spTree>
    <p:extLst>
      <p:ext uri="{BB962C8B-B14F-4D97-AF65-F5344CB8AC3E}">
        <p14:creationId xmlns:p14="http://schemas.microsoft.com/office/powerpoint/2010/main" val="1435797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0144" y="194389"/>
            <a:ext cx="8291876" cy="426977"/>
          </a:xfrm>
          <a:ln>
            <a:noFill/>
          </a:ln>
        </p:spPr>
        <p:txBody>
          <a:bodyPr>
            <a:normAutofit/>
          </a:bodyPr>
          <a:lstStyle>
            <a:lvl1pPr>
              <a:defRPr sz="2400" baseline="0">
                <a:solidFill>
                  <a:srgbClr val="BD9B60"/>
                </a:solidFill>
              </a:defRPr>
            </a:lvl1pPr>
          </a:lstStyle>
          <a:p>
            <a:r>
              <a:rPr lang="en-US" dirty="0"/>
              <a:t>Click to Edit</a:t>
            </a:r>
          </a:p>
        </p:txBody>
      </p:sp>
      <p:sp>
        <p:nvSpPr>
          <p:cNvPr id="3" name="Content Placeholder 2"/>
          <p:cNvSpPr>
            <a:spLocks noGrp="1"/>
          </p:cNvSpPr>
          <p:nvPr>
            <p:ph idx="1"/>
          </p:nvPr>
        </p:nvSpPr>
        <p:spPr>
          <a:xfrm>
            <a:off x="531167" y="1002375"/>
            <a:ext cx="8280853" cy="5150645"/>
          </a:xfrm>
        </p:spPr>
        <p:txBody>
          <a:bodyPr/>
          <a:lstStyle>
            <a:lvl1pPr marL="228600" indent="-228600">
              <a:buClr>
                <a:srgbClr val="115E67"/>
              </a:buClr>
              <a:buSzPct val="85000"/>
              <a:buFont typeface="Arial" panose="020B0604020202020204" pitchFamily="34" charset="0"/>
              <a:buChar char="•"/>
              <a:defRPr sz="2000"/>
            </a:lvl1pPr>
            <a:lvl2pPr marL="685800" indent="-228600">
              <a:buClr>
                <a:srgbClr val="115E67"/>
              </a:buClr>
              <a:buSzPct val="85000"/>
              <a:buFont typeface="Arial" panose="020B0604020202020204" pitchFamily="34" charset="0"/>
              <a:buChar char="•"/>
              <a:defRPr sz="1800"/>
            </a:lvl2pPr>
            <a:lvl3pPr marL="1143000" indent="-228600">
              <a:buClr>
                <a:srgbClr val="115E67"/>
              </a:buClr>
              <a:buSzPct val="85000"/>
              <a:buFont typeface="Arial" panose="020B0604020202020204" pitchFamily="34" charset="0"/>
              <a:buChar char="•"/>
              <a:defRPr sz="1600"/>
            </a:lvl3pPr>
            <a:lvl4pPr marL="1600200" indent="-228600">
              <a:buClr>
                <a:srgbClr val="115E67"/>
              </a:buClr>
              <a:buSzPct val="85000"/>
              <a:buFont typeface="Arial" panose="020B0604020202020204" pitchFamily="34" charset="0"/>
              <a:buChar char="•"/>
              <a:defRPr sz="1400"/>
            </a:lvl4pPr>
            <a:lvl5pPr marL="2057400" indent="-228600">
              <a:buClr>
                <a:srgbClr val="115E67"/>
              </a:buClr>
              <a:buSzPct val="85000"/>
              <a:buFont typeface="Arial" panose="020B0604020202020204" pitchFamily="34" charset="0"/>
              <a:buChar cha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3542011" y="6258655"/>
            <a:ext cx="2057400" cy="361951"/>
          </a:xfrm>
        </p:spPr>
        <p:txBody>
          <a:bodyPr/>
          <a:lstStyle>
            <a:lvl1pPr algn="ctr">
              <a:defRPr sz="1000"/>
            </a:lvl1pPr>
          </a:lstStyle>
          <a:p>
            <a:fld id="{BEF93796-F617-4385-807E-36EB265E9A41}" type="slidenum">
              <a:rPr lang="en-US" smtClean="0"/>
              <a:pPr/>
              <a:t>‹#›</a:t>
            </a:fld>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t="2" r="13716" b="-2"/>
          <a:stretch/>
        </p:blipFill>
        <p:spPr>
          <a:xfrm>
            <a:off x="520146" y="763570"/>
            <a:ext cx="5739252" cy="65989"/>
          </a:xfrm>
          <a:prstGeom prst="rect">
            <a:avLst/>
          </a:prstGeom>
        </p:spPr>
      </p:pic>
    </p:spTree>
    <p:extLst>
      <p:ext uri="{BB962C8B-B14F-4D97-AF65-F5344CB8AC3E}">
        <p14:creationId xmlns:p14="http://schemas.microsoft.com/office/powerpoint/2010/main" val="208314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0" y="-1"/>
            <a:ext cx="9144000" cy="3315877"/>
          </a:xfrm>
        </p:spPr>
        <p:txBody>
          <a:bodyPr/>
          <a:lstStyle/>
          <a:p>
            <a:r>
              <a:rPr lang="en-US"/>
              <a:t>Click icon to add picture</a:t>
            </a:r>
          </a:p>
        </p:txBody>
      </p:sp>
      <p:sp>
        <p:nvSpPr>
          <p:cNvPr id="2" name="Title 1"/>
          <p:cNvSpPr>
            <a:spLocks noGrp="1"/>
          </p:cNvSpPr>
          <p:nvPr>
            <p:ph type="title"/>
          </p:nvPr>
        </p:nvSpPr>
        <p:spPr>
          <a:xfrm>
            <a:off x="2749024" y="3494522"/>
            <a:ext cx="5761564" cy="881579"/>
          </a:xfrm>
        </p:spPr>
        <p:txBody>
          <a:bodyPr anchor="b">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2749024" y="4490452"/>
            <a:ext cx="5808158" cy="15001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315876"/>
            <a:ext cx="9144000" cy="128588"/>
          </a:xfrm>
          <a:prstGeom prst="rect">
            <a:avLst/>
          </a:prstGeom>
        </p:spPr>
      </p:pic>
    </p:spTree>
    <p:extLst>
      <p:ext uri="{BB962C8B-B14F-4D97-AF65-F5344CB8AC3E}">
        <p14:creationId xmlns:p14="http://schemas.microsoft.com/office/powerpoint/2010/main" val="195231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520145" y="1020167"/>
            <a:ext cx="3527677" cy="4961290"/>
          </a:xfrm>
        </p:spPr>
        <p:txBody>
          <a:bodyPr/>
          <a:lstStyle>
            <a:lvl1pPr marL="228600" indent="-228600">
              <a:buClr>
                <a:srgbClr val="115E67"/>
              </a:buClr>
              <a:buSzPct val="85000"/>
              <a:buFont typeface="Arial" panose="020B0604020202020204" pitchFamily="34" charset="0"/>
              <a:buChar char="•"/>
              <a:defRPr sz="2000"/>
            </a:lvl1pPr>
            <a:lvl2pPr marL="685800" indent="-228600">
              <a:buClr>
                <a:srgbClr val="115E67"/>
              </a:buClr>
              <a:buSzPct val="85000"/>
              <a:buFont typeface="Arial" panose="020B0604020202020204" pitchFamily="34" charset="0"/>
              <a:buChar char="•"/>
              <a:defRPr sz="1800"/>
            </a:lvl2pPr>
            <a:lvl3pPr marL="1143000" indent="-228600">
              <a:buClr>
                <a:srgbClr val="115E67"/>
              </a:buClr>
              <a:buSzPct val="85000"/>
              <a:buFont typeface="Arial" panose="020B0604020202020204" pitchFamily="34" charset="0"/>
              <a:buChar char="•"/>
              <a:defRPr sz="1600"/>
            </a:lvl3pPr>
            <a:lvl4pPr marL="1600200" indent="-228600">
              <a:buClr>
                <a:srgbClr val="115E67"/>
              </a:buClr>
              <a:buSzPct val="85000"/>
              <a:buFont typeface="Arial" panose="020B0604020202020204" pitchFamily="34" charset="0"/>
              <a:buChar char="•"/>
              <a:defRPr sz="1400"/>
            </a:lvl4pPr>
            <a:lvl5pPr marL="2057400" indent="-228600">
              <a:buClr>
                <a:srgbClr val="115E67"/>
              </a:buClr>
              <a:buSzPct val="85000"/>
              <a:buFont typeface="Arial" panose="020B0604020202020204" pitchFamily="34" charset="0"/>
              <a:buChar cha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3"/>
          </p:nvPr>
        </p:nvSpPr>
        <p:spPr>
          <a:xfrm>
            <a:off x="4388387" y="1020166"/>
            <a:ext cx="3527677" cy="4920521"/>
          </a:xfrm>
        </p:spPr>
        <p:txBody>
          <a:bodyPr/>
          <a:lstStyle>
            <a:lvl1pPr marL="228600" indent="-228600">
              <a:buClr>
                <a:srgbClr val="115E67"/>
              </a:buClr>
              <a:buSzPct val="85000"/>
              <a:buFont typeface="Arial" panose="020B0604020202020204" pitchFamily="34" charset="0"/>
              <a:buChar char="•"/>
              <a:defRPr sz="2000"/>
            </a:lvl1pPr>
            <a:lvl2pPr marL="685800" indent="-228600">
              <a:buClr>
                <a:srgbClr val="115E67"/>
              </a:buClr>
              <a:buSzPct val="85000"/>
              <a:buFont typeface="Arial" panose="020B0604020202020204" pitchFamily="34" charset="0"/>
              <a:buChar char="•"/>
              <a:defRPr sz="1800"/>
            </a:lvl2pPr>
            <a:lvl3pPr marL="1143000" indent="-228600">
              <a:buClr>
                <a:srgbClr val="115E67"/>
              </a:buClr>
              <a:buSzPct val="85000"/>
              <a:buFont typeface="Arial" panose="020B0604020202020204" pitchFamily="34" charset="0"/>
              <a:buChar char="•"/>
              <a:defRPr sz="1600"/>
            </a:lvl3pPr>
            <a:lvl4pPr marL="1600200" indent="-228600">
              <a:buClr>
                <a:srgbClr val="115E67"/>
              </a:buClr>
              <a:buSzPct val="85000"/>
              <a:buFont typeface="Arial" panose="020B0604020202020204" pitchFamily="34" charset="0"/>
              <a:buChar char="•"/>
              <a:defRPr sz="1400"/>
            </a:lvl4pPr>
            <a:lvl5pPr marL="2057400" indent="-228600">
              <a:buClr>
                <a:srgbClr val="115E67"/>
              </a:buClr>
              <a:buSzPct val="85000"/>
              <a:buFont typeface="Arial" panose="020B0604020202020204" pitchFamily="34" charset="0"/>
              <a:buChar cha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12"/>
          </p:nvPr>
        </p:nvSpPr>
        <p:spPr>
          <a:xfrm>
            <a:off x="3708927" y="6235924"/>
            <a:ext cx="2057400" cy="365125"/>
          </a:xfrm>
        </p:spPr>
        <p:txBody>
          <a:bodyPr/>
          <a:lstStyle>
            <a:lvl1pPr algn="ctr">
              <a:defRPr sz="1000"/>
            </a:lvl1pPr>
          </a:lstStyle>
          <a:p>
            <a:fld id="{BEF93796-F617-4385-807E-36EB265E9A41}"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sp>
        <p:nvSpPr>
          <p:cNvPr id="15" name="Title 1"/>
          <p:cNvSpPr>
            <a:spLocks noGrp="1"/>
          </p:cNvSpPr>
          <p:nvPr>
            <p:ph type="title" hasCustomPrompt="1"/>
          </p:nvPr>
        </p:nvSpPr>
        <p:spPr>
          <a:xfrm>
            <a:off x="520144" y="194389"/>
            <a:ext cx="8108405" cy="426977"/>
          </a:xfrm>
          <a:ln>
            <a:noFill/>
          </a:ln>
        </p:spPr>
        <p:txBody>
          <a:bodyPr>
            <a:normAutofit/>
          </a:bodyPr>
          <a:lstStyle>
            <a:lvl1pPr>
              <a:defRPr sz="2400" baseline="0">
                <a:solidFill>
                  <a:srgbClr val="BD9B60"/>
                </a:solidFill>
              </a:defRPr>
            </a:lvl1pPr>
          </a:lstStyle>
          <a:p>
            <a:r>
              <a:rPr lang="en-US" dirty="0"/>
              <a:t>Click to Edit</a:t>
            </a:r>
          </a:p>
        </p:txBody>
      </p:sp>
      <p:pic>
        <p:nvPicPr>
          <p:cNvPr id="10" name="Picture 9"/>
          <p:cNvPicPr>
            <a:picLocks noChangeAspect="1"/>
          </p:cNvPicPr>
          <p:nvPr userDrawn="1"/>
        </p:nvPicPr>
        <p:blipFill rotWithShape="1">
          <a:blip r:embed="rId4" cstate="print">
            <a:extLst>
              <a:ext uri="{28A0092B-C50C-407E-A947-70E740481C1C}">
                <a14:useLocalDpi xmlns:a14="http://schemas.microsoft.com/office/drawing/2010/main" val="0"/>
              </a:ext>
            </a:extLst>
          </a:blip>
          <a:srcRect t="2" r="13716" b="-2"/>
          <a:stretch/>
        </p:blipFill>
        <p:spPr>
          <a:xfrm>
            <a:off x="520146" y="763570"/>
            <a:ext cx="5739252" cy="45719"/>
          </a:xfrm>
          <a:prstGeom prst="rect">
            <a:avLst/>
          </a:prstGeom>
        </p:spPr>
      </p:pic>
    </p:spTree>
    <p:extLst>
      <p:ext uri="{BB962C8B-B14F-4D97-AF65-F5344CB8AC3E}">
        <p14:creationId xmlns:p14="http://schemas.microsoft.com/office/powerpoint/2010/main" val="3740434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lent Highligh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3542011" y="6258655"/>
            <a:ext cx="2057400" cy="361951"/>
          </a:xfrm>
        </p:spPr>
        <p:txBody>
          <a:bodyPr/>
          <a:lstStyle>
            <a:lvl1pPr algn="ctr">
              <a:defRPr sz="1000"/>
            </a:lvl1pPr>
          </a:lstStyle>
          <a:p>
            <a:fld id="{BEF93796-F617-4385-807E-36EB265E9A41}" type="slidenum">
              <a:rPr lang="en-US" smtClean="0"/>
              <a:pPr/>
              <a:t>‹#›</a:t>
            </a:fld>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sp>
        <p:nvSpPr>
          <p:cNvPr id="12" name="Title 1"/>
          <p:cNvSpPr>
            <a:spLocks noGrp="1"/>
          </p:cNvSpPr>
          <p:nvPr>
            <p:ph type="title" hasCustomPrompt="1"/>
          </p:nvPr>
        </p:nvSpPr>
        <p:spPr>
          <a:xfrm>
            <a:off x="520144" y="194389"/>
            <a:ext cx="8108405" cy="426977"/>
          </a:xfrm>
          <a:ln>
            <a:noFill/>
          </a:ln>
        </p:spPr>
        <p:txBody>
          <a:bodyPr>
            <a:normAutofit/>
          </a:bodyPr>
          <a:lstStyle>
            <a:lvl1pPr>
              <a:defRPr sz="2400" baseline="0">
                <a:solidFill>
                  <a:srgbClr val="BD9B60"/>
                </a:solidFill>
              </a:defRPr>
            </a:lvl1pPr>
          </a:lstStyle>
          <a:p>
            <a:r>
              <a:rPr lang="en-US" dirty="0"/>
              <a:t>Click to Edit</a:t>
            </a:r>
          </a:p>
        </p:txBody>
      </p:sp>
      <p:pic>
        <p:nvPicPr>
          <p:cNvPr id="13" name="Picture 12"/>
          <p:cNvPicPr>
            <a:picLocks noChangeAspect="1"/>
          </p:cNvPicPr>
          <p:nvPr userDrawn="1"/>
        </p:nvPicPr>
        <p:blipFill rotWithShape="1">
          <a:blip r:embed="rId4" cstate="print">
            <a:extLst>
              <a:ext uri="{28A0092B-C50C-407E-A947-70E740481C1C}">
                <a14:useLocalDpi xmlns:a14="http://schemas.microsoft.com/office/drawing/2010/main" val="0"/>
              </a:ext>
            </a:extLst>
          </a:blip>
          <a:srcRect t="2" r="13716" b="-2"/>
          <a:stretch/>
        </p:blipFill>
        <p:spPr>
          <a:xfrm>
            <a:off x="520146" y="763571"/>
            <a:ext cx="5739252" cy="56562"/>
          </a:xfrm>
          <a:prstGeom prst="rect">
            <a:avLst/>
          </a:prstGeom>
        </p:spPr>
      </p:pic>
      <p:sp>
        <p:nvSpPr>
          <p:cNvPr id="3" name="Picture Placeholder 2"/>
          <p:cNvSpPr>
            <a:spLocks noGrp="1"/>
          </p:cNvSpPr>
          <p:nvPr>
            <p:ph type="pic" sz="quarter" idx="13"/>
          </p:nvPr>
        </p:nvSpPr>
        <p:spPr>
          <a:xfrm>
            <a:off x="755650" y="1055688"/>
            <a:ext cx="1319213" cy="1792287"/>
          </a:xfrm>
          <a:ln>
            <a:solidFill>
              <a:srgbClr val="BD9B60"/>
            </a:solidFill>
          </a:ln>
        </p:spPr>
        <p:txBody>
          <a:bodyPr/>
          <a:lstStyle/>
          <a:p>
            <a:r>
              <a:rPr lang="en-US"/>
              <a:t>Click icon to add picture</a:t>
            </a:r>
          </a:p>
        </p:txBody>
      </p:sp>
      <p:sp>
        <p:nvSpPr>
          <p:cNvPr id="9" name="Picture Placeholder 2"/>
          <p:cNvSpPr>
            <a:spLocks noGrp="1"/>
          </p:cNvSpPr>
          <p:nvPr>
            <p:ph type="pic" sz="quarter" idx="14"/>
          </p:nvPr>
        </p:nvSpPr>
        <p:spPr>
          <a:xfrm>
            <a:off x="5027985" y="1055688"/>
            <a:ext cx="1319213" cy="1792287"/>
          </a:xfrm>
          <a:ln>
            <a:solidFill>
              <a:srgbClr val="BD9B60"/>
            </a:solidFill>
          </a:ln>
        </p:spPr>
        <p:txBody>
          <a:bodyPr/>
          <a:lstStyle/>
          <a:p>
            <a:r>
              <a:rPr lang="en-US"/>
              <a:t>Click icon to add picture</a:t>
            </a:r>
          </a:p>
        </p:txBody>
      </p:sp>
      <p:sp>
        <p:nvSpPr>
          <p:cNvPr id="10" name="Picture Placeholder 2"/>
          <p:cNvSpPr>
            <a:spLocks noGrp="1"/>
          </p:cNvSpPr>
          <p:nvPr>
            <p:ph type="pic" sz="quarter" idx="15"/>
          </p:nvPr>
        </p:nvSpPr>
        <p:spPr>
          <a:xfrm>
            <a:off x="719633" y="3698307"/>
            <a:ext cx="1319213" cy="1792287"/>
          </a:xfrm>
          <a:ln>
            <a:solidFill>
              <a:srgbClr val="BD9B60"/>
            </a:solidFill>
          </a:ln>
        </p:spPr>
        <p:txBody>
          <a:bodyPr/>
          <a:lstStyle/>
          <a:p>
            <a:r>
              <a:rPr lang="en-US"/>
              <a:t>Click icon to add picture</a:t>
            </a:r>
          </a:p>
        </p:txBody>
      </p:sp>
      <p:sp>
        <p:nvSpPr>
          <p:cNvPr id="14" name="Picture Placeholder 2"/>
          <p:cNvSpPr>
            <a:spLocks noGrp="1"/>
          </p:cNvSpPr>
          <p:nvPr>
            <p:ph type="pic" sz="quarter" idx="16"/>
          </p:nvPr>
        </p:nvSpPr>
        <p:spPr>
          <a:xfrm>
            <a:off x="5027985" y="3698307"/>
            <a:ext cx="1319213" cy="1792287"/>
          </a:xfrm>
          <a:ln>
            <a:solidFill>
              <a:srgbClr val="BD9B60"/>
            </a:solidFill>
          </a:ln>
        </p:spPr>
        <p:txBody>
          <a:bodyPr/>
          <a:lstStyle/>
          <a:p>
            <a:r>
              <a:rPr lang="en-US"/>
              <a:t>Click icon to add picture</a:t>
            </a:r>
          </a:p>
        </p:txBody>
      </p:sp>
    </p:spTree>
    <p:extLst>
      <p:ext uri="{BB962C8B-B14F-4D97-AF65-F5344CB8AC3E}">
        <p14:creationId xmlns:p14="http://schemas.microsoft.com/office/powerpoint/2010/main" val="129855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o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3542011" y="6258655"/>
            <a:ext cx="2057400" cy="361951"/>
          </a:xfrm>
        </p:spPr>
        <p:txBody>
          <a:bodyPr/>
          <a:lstStyle>
            <a:lvl1pPr algn="ctr">
              <a:defRPr sz="1000"/>
            </a:lvl1pPr>
          </a:lstStyle>
          <a:p>
            <a:fld id="{BEF93796-F617-4385-807E-36EB265E9A41}" type="slidenum">
              <a:rPr lang="en-US" smtClean="0"/>
              <a:t>‹#›</a:t>
            </a:fld>
            <a:endParaRPr lang="en-US"/>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961" y="6340926"/>
            <a:ext cx="1216839" cy="155123"/>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sp>
        <p:nvSpPr>
          <p:cNvPr id="12" name="Title 1"/>
          <p:cNvSpPr>
            <a:spLocks noGrp="1"/>
          </p:cNvSpPr>
          <p:nvPr>
            <p:ph type="title" hasCustomPrompt="1"/>
          </p:nvPr>
        </p:nvSpPr>
        <p:spPr>
          <a:xfrm>
            <a:off x="520144" y="194389"/>
            <a:ext cx="8291877" cy="426977"/>
          </a:xfrm>
          <a:ln>
            <a:noFill/>
          </a:ln>
        </p:spPr>
        <p:txBody>
          <a:bodyPr>
            <a:normAutofit/>
          </a:bodyPr>
          <a:lstStyle>
            <a:lvl1pPr>
              <a:defRPr sz="2400" baseline="0">
                <a:solidFill>
                  <a:srgbClr val="BD9B60"/>
                </a:solidFill>
              </a:defRPr>
            </a:lvl1pPr>
          </a:lstStyle>
          <a:p>
            <a:r>
              <a:rPr lang="en-US"/>
              <a:t>Click to Edit</a:t>
            </a: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rcRect t="2" r="13716" b="-2"/>
          <a:stretch>
            <a:fillRect/>
          </a:stretch>
        </p:blipFill>
        <p:spPr>
          <a:xfrm>
            <a:off x="520146" y="763571"/>
            <a:ext cx="5739252" cy="56562"/>
          </a:xfrm>
          <a:prstGeom prst="rect">
            <a:avLst/>
          </a:prstGeom>
        </p:spPr>
      </p:pic>
      <p:sp>
        <p:nvSpPr>
          <p:cNvPr id="7" name="Content Placeholder 2"/>
          <p:cNvSpPr>
            <a:spLocks noGrp="1"/>
          </p:cNvSpPr>
          <p:nvPr>
            <p:ph idx="1" hasCustomPrompt="1"/>
          </p:nvPr>
        </p:nvSpPr>
        <p:spPr>
          <a:xfrm>
            <a:off x="490960" y="2373549"/>
            <a:ext cx="5637466" cy="3779471"/>
          </a:xfrm>
        </p:spPr>
        <p:txBody>
          <a:bodyPr>
            <a:normAutofit/>
          </a:bodyPr>
          <a:lstStyle>
            <a:lvl1pPr marL="0" indent="0">
              <a:spcBef>
                <a:spcPct val="0"/>
              </a:spcBef>
              <a:buClr>
                <a:srgbClr val="115E67"/>
              </a:buClr>
              <a:buSzPct val="85000"/>
              <a:buFont typeface="Arial" pitchFamily="34" charset="0"/>
              <a:buNone/>
              <a:defRPr sz="1100"/>
            </a:lvl1pPr>
            <a:lvl2pPr marL="685800" indent="-228600">
              <a:buClr>
                <a:srgbClr val="115E67"/>
              </a:buClr>
              <a:buSzPct val="85000"/>
              <a:buFont typeface="Arial" pitchFamily="34" charset="0"/>
              <a:buChar char="•"/>
              <a:defRPr sz="1800"/>
            </a:lvl2pPr>
            <a:lvl3pPr marL="1143000" indent="-228600">
              <a:buClr>
                <a:srgbClr val="115E67"/>
              </a:buClr>
              <a:buSzPct val="85000"/>
              <a:buFont typeface="Arial" pitchFamily="34" charset="0"/>
              <a:buChar char="•"/>
              <a:defRPr sz="1600"/>
            </a:lvl3pPr>
            <a:lvl4pPr marL="1600200" indent="-228600">
              <a:buClr>
                <a:srgbClr val="115E67"/>
              </a:buClr>
              <a:buSzPct val="85000"/>
              <a:buFont typeface="Arial" pitchFamily="34" charset="0"/>
              <a:buChar char="•"/>
              <a:defRPr sz="1400"/>
            </a:lvl4pPr>
            <a:lvl5pPr marL="2057400" indent="-228600">
              <a:buClr>
                <a:srgbClr val="115E67"/>
              </a:buClr>
              <a:buSzPct val="85000"/>
              <a:buFont typeface="Arial" pitchFamily="34" charset="0"/>
              <a:buChar char="•"/>
              <a:defRPr sz="1200"/>
            </a:lvl5pPr>
          </a:lstStyle>
          <a:p>
            <a:pPr lvl="0"/>
            <a:r>
              <a:rPr lang="en-US"/>
              <a:t>Click to edit Master text styles</a:t>
            </a:r>
          </a:p>
        </p:txBody>
      </p:sp>
      <p:sp>
        <p:nvSpPr>
          <p:cNvPr id="8" name="Content Placeholder 2"/>
          <p:cNvSpPr>
            <a:spLocks noGrp="1"/>
          </p:cNvSpPr>
          <p:nvPr>
            <p:ph idx="13" hasCustomPrompt="1"/>
          </p:nvPr>
        </p:nvSpPr>
        <p:spPr>
          <a:xfrm>
            <a:off x="6259397" y="2373549"/>
            <a:ext cx="2552624" cy="3779471"/>
          </a:xfrm>
        </p:spPr>
        <p:txBody>
          <a:bodyPr>
            <a:normAutofit/>
          </a:bodyPr>
          <a:lstStyle>
            <a:lvl1pPr marL="0" indent="0">
              <a:spcBef>
                <a:spcPct val="0"/>
              </a:spcBef>
              <a:buClr>
                <a:srgbClr val="115E67"/>
              </a:buClr>
              <a:buSzPct val="85000"/>
              <a:buFont typeface="Arial" pitchFamily="34" charset="0"/>
              <a:buNone/>
              <a:defRPr sz="1000" b="1"/>
            </a:lvl1pPr>
            <a:lvl2pPr marL="233363" indent="-228600">
              <a:spcBef>
                <a:spcPts val="400"/>
              </a:spcBef>
              <a:buClr>
                <a:srgbClr val="115E67"/>
              </a:buClr>
              <a:buSzPct val="85000"/>
              <a:buFont typeface="Arial" pitchFamily="34" charset="0"/>
              <a:buChar char="•"/>
              <a:defRPr sz="900"/>
            </a:lvl2pPr>
            <a:lvl3pPr marL="1143000" indent="-228600">
              <a:buClr>
                <a:srgbClr val="115E67"/>
              </a:buClr>
              <a:buSzPct val="85000"/>
              <a:buFont typeface="Arial" pitchFamily="34" charset="0"/>
              <a:buChar char="•"/>
              <a:defRPr sz="1600"/>
            </a:lvl3pPr>
            <a:lvl4pPr marL="1600200" indent="-228600">
              <a:buClr>
                <a:srgbClr val="115E67"/>
              </a:buClr>
              <a:buSzPct val="85000"/>
              <a:buFont typeface="Arial" pitchFamily="34" charset="0"/>
              <a:buChar char="•"/>
              <a:defRPr sz="1400"/>
            </a:lvl4pPr>
            <a:lvl5pPr marL="2057400" indent="-228600">
              <a:buClr>
                <a:srgbClr val="115E67"/>
              </a:buClr>
              <a:buSzPct val="85000"/>
              <a:buFont typeface="Arial" pitchFamily="34" charset="0"/>
              <a:buChar char="•"/>
              <a:defRPr sz="1200"/>
            </a:lvl5pPr>
          </a:lstStyle>
          <a:p>
            <a:pPr lvl="0"/>
            <a:r>
              <a:rPr lang="en-US"/>
              <a:t>Click to edit Master text styles</a:t>
            </a:r>
          </a:p>
          <a:p>
            <a:pPr lvl="1"/>
            <a:r>
              <a:rPr lang="en-US"/>
              <a:t>Second level</a:t>
            </a:r>
          </a:p>
          <a:p>
            <a:pPr lvl="0"/>
            <a:r>
              <a:rPr lang="en-US"/>
              <a:t> </a:t>
            </a:r>
          </a:p>
          <a:p>
            <a:pPr lvl="0"/>
            <a:endParaRPr lang="en-US"/>
          </a:p>
        </p:txBody>
      </p:sp>
      <p:cxnSp>
        <p:nvCxnSpPr>
          <p:cNvPr id="3" name="Straight Connector 2"/>
          <p:cNvCxnSpPr/>
          <p:nvPr userDrawn="1"/>
        </p:nvCxnSpPr>
        <p:spPr>
          <a:xfrm flipH="1">
            <a:off x="6259397" y="2373549"/>
            <a:ext cx="0" cy="3779471"/>
          </a:xfrm>
          <a:prstGeom prst="line">
            <a:avLst/>
          </a:prstGeom>
          <a:ln>
            <a:solidFill>
              <a:srgbClr val="BC9B60"/>
            </a:solidFill>
          </a:ln>
        </p:spPr>
        <p:style>
          <a:lnRef idx="1">
            <a:schemeClr val="accent1"/>
          </a:lnRef>
          <a:fillRef idx="0">
            <a:schemeClr val="accent1"/>
          </a:fillRef>
          <a:effectRef idx="0">
            <a:schemeClr val="accent1"/>
          </a:effectRef>
          <a:fontRef idx="minor">
            <a:schemeClr val="tx1"/>
          </a:fontRef>
        </p:style>
      </p:cxnSp>
      <p:sp>
        <p:nvSpPr>
          <p:cNvPr id="5" name="Picture Placeholder 4"/>
          <p:cNvSpPr>
            <a:spLocks noGrp="1"/>
          </p:cNvSpPr>
          <p:nvPr>
            <p:ph type="pic" sz="quarter" idx="15"/>
          </p:nvPr>
        </p:nvSpPr>
        <p:spPr>
          <a:xfrm>
            <a:off x="531168" y="1008039"/>
            <a:ext cx="3749040" cy="1252538"/>
          </a:xfrm>
        </p:spPr>
        <p:txBody>
          <a:bodyPr/>
          <a:lstStyle/>
          <a:p>
            <a:r>
              <a:rPr lang="en-US"/>
              <a:t>Click icon to add picture</a:t>
            </a:r>
          </a:p>
        </p:txBody>
      </p:sp>
      <p:sp>
        <p:nvSpPr>
          <p:cNvPr id="15" name="Text Placeholder 14"/>
          <p:cNvSpPr>
            <a:spLocks noGrp="1"/>
          </p:cNvSpPr>
          <p:nvPr>
            <p:ph type="body" sz="quarter" idx="16"/>
          </p:nvPr>
        </p:nvSpPr>
        <p:spPr>
          <a:xfrm>
            <a:off x="4406630" y="969963"/>
            <a:ext cx="4405583" cy="1292225"/>
          </a:xfrm>
        </p:spPr>
        <p:txBody>
          <a:bodyPr anchor="ctr">
            <a:normAutofit/>
          </a:bodyPr>
          <a:lstStyle>
            <a:lvl1pPr marL="0" indent="0">
              <a:spcBef>
                <a:spcPct val="0"/>
              </a:spcBef>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a:t>Edit Master text styles</a:t>
            </a:r>
          </a:p>
        </p:txBody>
      </p:sp>
    </p:spTree>
    <p:extLst>
      <p:ext uri="{BB962C8B-B14F-4D97-AF65-F5344CB8AC3E}">
        <p14:creationId xmlns:p14="http://schemas.microsoft.com/office/powerpoint/2010/main" val="205181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osure slide">
    <p:spTree>
      <p:nvGrpSpPr>
        <p:cNvPr id="1" name=""/>
        <p:cNvGrpSpPr/>
        <p:nvPr/>
      </p:nvGrpSpPr>
      <p:grpSpPr>
        <a:xfrm>
          <a:off x="0" y="0"/>
          <a:ext cx="0" cy="0"/>
          <a:chOff x="0" y="0"/>
          <a:chExt cx="0" cy="0"/>
        </a:xfrm>
      </p:grpSpPr>
      <p:sp>
        <p:nvSpPr>
          <p:cNvPr id="6" name="Rectangle 5"/>
          <p:cNvSpPr/>
          <p:nvPr userDrawn="1"/>
        </p:nvSpPr>
        <p:spPr>
          <a:xfrm>
            <a:off x="0" y="3780692"/>
            <a:ext cx="9144000" cy="3077308"/>
          </a:xfrm>
          <a:prstGeom prst="rect">
            <a:avLst/>
          </a:prstGeom>
          <a:solidFill>
            <a:srgbClr val="BD9B60">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28549" y="6359703"/>
            <a:ext cx="183472" cy="159857"/>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40895" y="2788181"/>
            <a:ext cx="5859631" cy="755117"/>
          </a:xfrm>
          <a:prstGeom prst="rect">
            <a:avLst/>
          </a:prstGeom>
        </p:spPr>
      </p:pic>
    </p:spTree>
    <p:extLst>
      <p:ext uri="{BB962C8B-B14F-4D97-AF65-F5344CB8AC3E}">
        <p14:creationId xmlns:p14="http://schemas.microsoft.com/office/powerpoint/2010/main" val="196614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5"/>
          <p:cNvSpPr>
            <a:spLocks noGrp="1" noChangeArrowheads="1"/>
          </p:cNvSpPr>
          <p:nvPr>
            <p:ph type="ftr" sz="quarter" idx="10"/>
          </p:nvPr>
        </p:nvSpPr>
        <p:spPr>
          <a:ln/>
        </p:spPr>
        <p:txBody>
          <a:bodyPr/>
          <a:lstStyle>
            <a:lvl1pPr>
              <a:defRPr/>
            </a:lvl1pPr>
          </a:lstStyle>
          <a:p>
            <a:endParaRPr lang="en-US" dirty="0"/>
          </a:p>
        </p:txBody>
      </p:sp>
      <p:sp>
        <p:nvSpPr>
          <p:cNvPr id="5" name="Rectangle 26"/>
          <p:cNvSpPr>
            <a:spLocks noGrp="1" noChangeArrowheads="1"/>
          </p:cNvSpPr>
          <p:nvPr>
            <p:ph type="sldNum" sz="quarter" idx="11"/>
          </p:nvPr>
        </p:nvSpPr>
        <p:spPr>
          <a:ln/>
        </p:spPr>
        <p:txBody>
          <a:bodyPr/>
          <a:lstStyle>
            <a:lvl1pPr>
              <a:defRPr/>
            </a:lvl1pPr>
          </a:lstStyle>
          <a:p>
            <a:fld id="{696F6F2E-2385-44B4-A779-A178EAEAACA4}" type="slidenum">
              <a:rPr lang="en-US" smtClean="0"/>
              <a:t>‹#›</a:t>
            </a:fld>
            <a:endParaRPr lang="en-US" dirty="0"/>
          </a:p>
        </p:txBody>
      </p:sp>
    </p:spTree>
    <p:extLst>
      <p:ext uri="{BB962C8B-B14F-4D97-AF65-F5344CB8AC3E}">
        <p14:creationId xmlns:p14="http://schemas.microsoft.com/office/powerpoint/2010/main" val="8670619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FB16A-DC26-41A7-8F88-AB61C5F086AA}" type="datetime1">
              <a:rPr lang="en-US" smtClean="0"/>
              <a:t>9/26/2018</a:t>
            </a:fld>
            <a:endParaRPr lang="en-US"/>
          </a:p>
        </p:txBody>
      </p:sp>
      <p:sp>
        <p:nvSpPr>
          <p:cNvPr id="6" name="Slide Number Placeholder 5"/>
          <p:cNvSpPr>
            <a:spLocks noGrp="1"/>
          </p:cNvSpPr>
          <p:nvPr>
            <p:ph type="sldNum" sz="quarter" idx="4"/>
          </p:nvPr>
        </p:nvSpPr>
        <p:spPr>
          <a:xfrm>
            <a:off x="3239737" y="634159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93796-F617-4385-807E-36EB265E9A41}" type="slidenum">
              <a:rPr lang="en-US" smtClean="0"/>
              <a:t>‹#›</a:t>
            </a:fld>
            <a:endParaRPr lang="en-US" dirty="0"/>
          </a:p>
        </p:txBody>
      </p:sp>
    </p:spTree>
    <p:extLst>
      <p:ext uri="{BB962C8B-B14F-4D97-AF65-F5344CB8AC3E}">
        <p14:creationId xmlns:p14="http://schemas.microsoft.com/office/powerpoint/2010/main" val="75116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 id="2147483668" r:id="rId7"/>
    <p:sldLayoutId id="2147483667" r:id="rId8"/>
    <p:sldLayoutId id="2147483669" r:id="rId9"/>
    <p:sldLayoutId id="2147483670"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hyperlink" Target="https://www.irs.gov/pub/irs-utl/Tax_Treaty_Table_3.pdf" TargetMode="Externa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2107" y="1067180"/>
            <a:ext cx="5171894" cy="2523917"/>
          </a:xfrm>
        </p:spPr>
        <p:txBody>
          <a:bodyPr>
            <a:normAutofit/>
          </a:bodyPr>
          <a:lstStyle/>
          <a:p>
            <a:r>
              <a:rPr lang="en-US" dirty="0"/>
              <a:t>International Income Tax Planning (For Inbound Taxpayers)</a:t>
            </a:r>
            <a:br>
              <a:rPr lang="en-US" dirty="0"/>
            </a:br>
            <a:endParaRPr lang="en-US" dirty="0"/>
          </a:p>
        </p:txBody>
      </p:sp>
      <p:sp>
        <p:nvSpPr>
          <p:cNvPr id="3" name="TextBox 2"/>
          <p:cNvSpPr txBox="1"/>
          <p:nvPr/>
        </p:nvSpPr>
        <p:spPr>
          <a:xfrm>
            <a:off x="3972107" y="3086100"/>
            <a:ext cx="4295775" cy="590931"/>
          </a:xfrm>
          <a:prstGeom prst="rect">
            <a:avLst/>
          </a:prstGeom>
        </p:spPr>
        <p:txBody>
          <a:bodyPr vert="horz" lIns="91440" tIns="45720" rIns="91440" bIns="45720" rtlCol="0" anchor="b">
            <a:normAutofit fontScale="97500"/>
          </a:bodyPr>
          <a:lstStyle>
            <a:lvl1pPr defTabSz="914400">
              <a:lnSpc>
                <a:spcPct val="90000"/>
              </a:lnSpc>
              <a:spcBef>
                <a:spcPct val="0"/>
              </a:spcBef>
              <a:buNone/>
              <a:defRPr sz="3600">
                <a:latin typeface="+mj-lt"/>
                <a:ea typeface="+mj-ea"/>
                <a:cs typeface="+mj-cs"/>
              </a:defRPr>
            </a:lvl1pPr>
          </a:lstStyle>
          <a:p>
            <a:r>
              <a:rPr lang="en-US" sz="2400" dirty="0">
                <a:latin typeface="+mn-lt"/>
              </a:rPr>
              <a:t>October 23, 2018</a:t>
            </a:r>
          </a:p>
        </p:txBody>
      </p:sp>
      <p:sp>
        <p:nvSpPr>
          <p:cNvPr id="4" name="TextBox 3"/>
          <p:cNvSpPr txBox="1"/>
          <p:nvPr/>
        </p:nvSpPr>
        <p:spPr>
          <a:xfrm>
            <a:off x="1521229" y="5695950"/>
            <a:ext cx="6591869" cy="1089529"/>
          </a:xfrm>
          <a:prstGeom prst="rect">
            <a:avLst/>
          </a:prstGeom>
        </p:spPr>
        <p:txBody>
          <a:bodyPr vert="horz" lIns="91440" tIns="45720" rIns="91440" bIns="45720" rtlCol="0" anchor="b">
            <a:normAutofit fontScale="97500"/>
          </a:bodyPr>
          <a:lstStyle>
            <a:defPPr>
              <a:defRPr lang="en-US"/>
            </a:defPPr>
            <a:lvl1pPr defTabSz="914400">
              <a:lnSpc>
                <a:spcPct val="90000"/>
              </a:lnSpc>
              <a:spcBef>
                <a:spcPct val="0"/>
              </a:spcBef>
              <a:buNone/>
              <a:defRPr sz="2400">
                <a:ea typeface="+mj-ea"/>
                <a:cs typeface="+mj-cs"/>
              </a:defRPr>
            </a:lvl1pPr>
          </a:lstStyle>
          <a:p>
            <a:r>
              <a:rPr lang="en-US" dirty="0"/>
              <a:t>Special Thanks to Leigh-Alexandra Basha for use of a prior </a:t>
            </a:r>
            <a:r>
              <a:rPr lang="en-US" dirty="0" err="1"/>
              <a:t>Powerpoint</a:t>
            </a:r>
            <a:r>
              <a:rPr lang="en-US" dirty="0"/>
              <a:t> presentation she created.</a:t>
            </a:r>
          </a:p>
          <a:p>
            <a:r>
              <a:rPr lang="en-US" b="1" dirty="0"/>
              <a:t>Jack F. Meola, Tax Partner, EisnerAmper, LLP</a:t>
            </a:r>
          </a:p>
        </p:txBody>
      </p:sp>
    </p:spTree>
    <p:extLst>
      <p:ext uri="{BB962C8B-B14F-4D97-AF65-F5344CB8AC3E}">
        <p14:creationId xmlns:p14="http://schemas.microsoft.com/office/powerpoint/2010/main" val="2731211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88438"/>
          </a:xfrm>
        </p:spPr>
        <p:txBody>
          <a:bodyPr>
            <a:normAutofit/>
          </a:bodyPr>
          <a:lstStyle/>
          <a:p>
            <a:r>
              <a:rPr lang="en-US" sz="3600" dirty="0"/>
              <a:t>General U.S. Sourcing Rules (Subject </a:t>
            </a:r>
            <a:r>
              <a:rPr lang="en-US" sz="3600" u="sng" dirty="0"/>
              <a:t>to Some Exceptions)</a:t>
            </a:r>
          </a:p>
        </p:txBody>
      </p:sp>
      <p:sp>
        <p:nvSpPr>
          <p:cNvPr id="3" name="Content Placeholder 2"/>
          <p:cNvSpPr>
            <a:spLocks noGrp="1"/>
          </p:cNvSpPr>
          <p:nvPr>
            <p:ph idx="1"/>
          </p:nvPr>
        </p:nvSpPr>
        <p:spPr>
          <a:xfrm>
            <a:off x="361462" y="1553564"/>
            <a:ext cx="8134466" cy="4740703"/>
          </a:xfrm>
        </p:spPr>
        <p:txBody>
          <a:bodyPr>
            <a:normAutofit fontScale="92500" lnSpcReduction="20000"/>
          </a:bodyPr>
          <a:lstStyle/>
          <a:p>
            <a:pPr defTabSz="228600"/>
            <a:r>
              <a:rPr lang="en-US" sz="2000" b="1" dirty="0">
                <a:latin typeface="+mj-lt"/>
                <a:cs typeface="Times New Roman" panose="02020603050405020304" pitchFamily="18" charset="0"/>
              </a:rPr>
              <a:t>Interest: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residence of the payor</a:t>
            </a:r>
          </a:p>
          <a:p>
            <a:pPr defTabSz="228600"/>
            <a:r>
              <a:rPr lang="en-US" sz="2000" b="1" dirty="0">
                <a:latin typeface="+mj-lt"/>
                <a:cs typeface="Times New Roman" panose="02020603050405020304" pitchFamily="18" charset="0"/>
              </a:rPr>
              <a:t>Dividends: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residence of the payor</a:t>
            </a:r>
          </a:p>
          <a:p>
            <a:pPr defTabSz="228600"/>
            <a:r>
              <a:rPr lang="en-US" sz="2000" b="1" dirty="0">
                <a:latin typeface="+mj-lt"/>
                <a:cs typeface="Times New Roman" panose="02020603050405020304" pitchFamily="18" charset="0"/>
              </a:rPr>
              <a:t>Personal Services: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where services are performed</a:t>
            </a:r>
          </a:p>
          <a:p>
            <a:pPr defTabSz="228600"/>
            <a:r>
              <a:rPr lang="en-US" sz="2000" b="1" dirty="0">
                <a:latin typeface="+mj-lt"/>
                <a:cs typeface="Times New Roman" panose="02020603050405020304" pitchFamily="18" charset="0"/>
              </a:rPr>
              <a:t>Rents: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location of rental property</a:t>
            </a:r>
          </a:p>
          <a:p>
            <a:pPr defTabSz="228600"/>
            <a:r>
              <a:rPr lang="en-US" sz="2000" b="1" dirty="0">
                <a:latin typeface="+mj-lt"/>
                <a:cs typeface="Times New Roman" panose="02020603050405020304" pitchFamily="18" charset="0"/>
              </a:rPr>
              <a:t>Royalties: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location of use of intangible property</a:t>
            </a:r>
          </a:p>
          <a:p>
            <a:pPr defTabSz="228600"/>
            <a:r>
              <a:rPr lang="en-US" sz="2000" b="1" dirty="0">
                <a:latin typeface="+mj-lt"/>
                <a:cs typeface="Times New Roman" panose="02020603050405020304" pitchFamily="18" charset="0"/>
              </a:rPr>
              <a:t>Real Estate Gains: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location of the real property</a:t>
            </a:r>
          </a:p>
          <a:p>
            <a:pPr defTabSz="228600"/>
            <a:r>
              <a:rPr lang="en-US" sz="2000" b="1" dirty="0">
                <a:latin typeface="+mj-lt"/>
                <a:cs typeface="Times New Roman" panose="02020603050405020304" pitchFamily="18" charset="0"/>
              </a:rPr>
              <a:t>Capital Gains: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situs of sale or residence of seller (seller’s “tax home”)</a:t>
            </a:r>
          </a:p>
          <a:p>
            <a:pPr lvl="1" defTabSz="228600"/>
            <a:r>
              <a:rPr lang="en-US" sz="1600" b="1" dirty="0">
                <a:latin typeface="+mj-lt"/>
                <a:cs typeface="Times New Roman" panose="02020603050405020304" pitchFamily="18" charset="0"/>
              </a:rPr>
              <a:t>Sale of Partnership Interest:</a:t>
            </a:r>
            <a:r>
              <a:rPr lang="en-US" sz="1600" dirty="0">
                <a:latin typeface="+mj-lt"/>
                <a:cs typeface="Times New Roman" panose="02020603050405020304" pitchFamily="18" charset="0"/>
              </a:rPr>
              <a:t> Gain or loss from the sale of a partnership interest is treated as U.S. source ECI to the extent that the seller would have had ECI on the sale of the partnership’s assets</a:t>
            </a:r>
          </a:p>
          <a:p>
            <a:pPr defTabSz="228600"/>
            <a:r>
              <a:rPr lang="en-US" sz="2000" b="1" dirty="0">
                <a:latin typeface="+mj-lt"/>
                <a:cs typeface="Times New Roman" panose="02020603050405020304" pitchFamily="18" charset="0"/>
              </a:rPr>
              <a:t>Pensions:</a:t>
            </a:r>
            <a:r>
              <a:rPr lang="en-US" sz="2000" dirty="0">
                <a:latin typeface="+mj-lt"/>
                <a:cs typeface="Times New Roman" panose="02020603050405020304" pitchFamily="18" charset="0"/>
              </a:rPr>
              <a:t> sourced based on </a:t>
            </a:r>
            <a:r>
              <a:rPr lang="en-US" sz="2000" b="1" dirty="0">
                <a:latin typeface="+mj-lt"/>
                <a:cs typeface="Times New Roman" panose="02020603050405020304" pitchFamily="18" charset="0"/>
              </a:rPr>
              <a:t>where services were performed that earned the pension</a:t>
            </a:r>
          </a:p>
          <a:p>
            <a:pPr defTabSz="228600"/>
            <a:r>
              <a:rPr lang="en-US" sz="2000" b="1" dirty="0">
                <a:latin typeface="+mj-lt"/>
                <a:cs typeface="Times New Roman" panose="02020603050405020304" pitchFamily="18" charset="0"/>
              </a:rPr>
              <a:t>Residual Rule: </a:t>
            </a:r>
            <a:r>
              <a:rPr lang="en-US" sz="2000" dirty="0">
                <a:latin typeface="+mj-lt"/>
                <a:cs typeface="Times New Roman" panose="02020603050405020304" pitchFamily="18" charset="0"/>
              </a:rPr>
              <a:t>sourced based on </a:t>
            </a:r>
            <a:r>
              <a:rPr lang="en-US" sz="2000" b="1" dirty="0">
                <a:latin typeface="+mj-lt"/>
                <a:cs typeface="Times New Roman" panose="02020603050405020304" pitchFamily="18" charset="0"/>
              </a:rPr>
              <a:t>residence of seller-often the case for pensions.</a:t>
            </a:r>
            <a:endParaRPr lang="en-US" sz="2000" dirty="0">
              <a:latin typeface="+mj-lt"/>
              <a:cs typeface="Times New Roman" panose="02020603050405020304" pitchFamily="18" charset="0"/>
            </a:endParaRPr>
          </a:p>
          <a:p>
            <a:pPr marL="0" indent="0" defTabSz="228600">
              <a:buNone/>
            </a:pPr>
            <a:r>
              <a:rPr lang="en-US" sz="2000" dirty="0">
                <a:latin typeface="+mj-lt"/>
                <a:cs typeface="Times New Roman" panose="02020603050405020304" pitchFamily="18" charset="0"/>
              </a:rPr>
              <a:t>*Note that tax treaties may, and often do, alter the sourcing of certain types of income.</a:t>
            </a:r>
          </a:p>
          <a:p>
            <a:endParaRPr lang="en-US" sz="2000" dirty="0">
              <a:latin typeface="+mj-lt"/>
            </a:endParaRPr>
          </a:p>
        </p:txBody>
      </p:sp>
      <p:sp>
        <p:nvSpPr>
          <p:cNvPr id="4" name="Slide Number Placeholder 3"/>
          <p:cNvSpPr>
            <a:spLocks noGrp="1"/>
          </p:cNvSpPr>
          <p:nvPr>
            <p:ph type="sldNum" sz="quarter" idx="10"/>
          </p:nvPr>
        </p:nvSpPr>
        <p:spPr/>
        <p:txBody>
          <a:bodyPr/>
          <a:lstStyle/>
          <a:p>
            <a:pPr algn="r"/>
            <a:fld id="{F79ABDD4-EA1D-F74D-89B6-F23A664C8D9E}" type="slidenum">
              <a:rPr lang="en-US" smtClean="0"/>
              <a:pPr algn="r"/>
              <a:t>10</a:t>
            </a:fld>
            <a:endParaRPr lang="en-US" dirty="0"/>
          </a:p>
        </p:txBody>
      </p:sp>
    </p:spTree>
    <p:extLst>
      <p:ext uri="{BB962C8B-B14F-4D97-AF65-F5344CB8AC3E}">
        <p14:creationId xmlns:p14="http://schemas.microsoft.com/office/powerpoint/2010/main" val="320929511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28650" y="365127"/>
            <a:ext cx="7886700" cy="561079"/>
          </a:xfrm>
        </p:spPr>
        <p:txBody>
          <a:bodyPr>
            <a:normAutofit fontScale="90000"/>
          </a:bodyPr>
          <a:lstStyle/>
          <a:p>
            <a:pPr algn="ctr"/>
            <a:r>
              <a:rPr lang="en-US" u="sng" dirty="0"/>
              <a:t>“</a:t>
            </a:r>
            <a:r>
              <a:rPr lang="en-US" sz="3600" u="sng" dirty="0"/>
              <a:t>FDAP”</a:t>
            </a:r>
          </a:p>
        </p:txBody>
      </p:sp>
      <p:sp>
        <p:nvSpPr>
          <p:cNvPr id="11" name="Text Placeholder 10"/>
          <p:cNvSpPr>
            <a:spLocks noGrp="1"/>
          </p:cNvSpPr>
          <p:nvPr>
            <p:ph idx="1"/>
          </p:nvPr>
        </p:nvSpPr>
        <p:spPr>
          <a:xfrm>
            <a:off x="628650" y="1105593"/>
            <a:ext cx="7886700" cy="5827222"/>
          </a:xfrm>
        </p:spPr>
        <p:txBody>
          <a:bodyPr>
            <a:noAutofit/>
          </a:bodyPr>
          <a:lstStyle/>
          <a:p>
            <a:pPr marL="457200" lvl="1" indent="0">
              <a:lnSpc>
                <a:spcPct val="80000"/>
              </a:lnSpc>
              <a:buNone/>
            </a:pPr>
            <a:r>
              <a:rPr lang="en-US" altLang="en-US" sz="1300" dirty="0" err="1"/>
              <a:t>FDAP</a:t>
            </a:r>
            <a:r>
              <a:rPr lang="en-US" altLang="en-US" sz="1300" dirty="0"/>
              <a:t> income includes:</a:t>
            </a:r>
          </a:p>
          <a:p>
            <a:pPr lvl="2">
              <a:lnSpc>
                <a:spcPct val="80000"/>
              </a:lnSpc>
            </a:pPr>
            <a:r>
              <a:rPr lang="en-US" altLang="en-US" sz="1300" dirty="0"/>
              <a:t>Compensation for personal services (such as commissions and gross proceeds from performances)</a:t>
            </a:r>
          </a:p>
          <a:p>
            <a:pPr lvl="2">
              <a:lnSpc>
                <a:spcPct val="80000"/>
              </a:lnSpc>
            </a:pPr>
            <a:r>
              <a:rPr lang="en-US" altLang="en-US" sz="1300" dirty="0"/>
              <a:t>Dividends</a:t>
            </a:r>
          </a:p>
          <a:p>
            <a:pPr lvl="2">
              <a:lnSpc>
                <a:spcPct val="80000"/>
              </a:lnSpc>
            </a:pPr>
            <a:r>
              <a:rPr lang="en-US" altLang="en-US" sz="1300" dirty="0"/>
              <a:t>Interest- with exceptions for portfolio interest.</a:t>
            </a:r>
          </a:p>
          <a:p>
            <a:pPr lvl="2">
              <a:lnSpc>
                <a:spcPct val="80000"/>
              </a:lnSpc>
            </a:pPr>
            <a:r>
              <a:rPr lang="en-US" altLang="en-US" sz="1300" dirty="0"/>
              <a:t>Original issue discount</a:t>
            </a:r>
          </a:p>
          <a:p>
            <a:pPr lvl="2">
              <a:lnSpc>
                <a:spcPct val="80000"/>
              </a:lnSpc>
            </a:pPr>
            <a:r>
              <a:rPr lang="en-US" altLang="en-US" sz="1300" dirty="0"/>
              <a:t>Pensions and annuities</a:t>
            </a:r>
          </a:p>
          <a:p>
            <a:pPr lvl="2">
              <a:lnSpc>
                <a:spcPct val="80000"/>
              </a:lnSpc>
            </a:pPr>
            <a:r>
              <a:rPr lang="en-US" altLang="en-US" sz="1300" dirty="0"/>
              <a:t>Alimony</a:t>
            </a:r>
          </a:p>
          <a:p>
            <a:pPr lvl="2">
              <a:lnSpc>
                <a:spcPct val="80000"/>
              </a:lnSpc>
            </a:pPr>
            <a:r>
              <a:rPr lang="en-US" altLang="en-US" sz="1300" dirty="0"/>
              <a:t>Real property income, such as rents, other than gains from the sale of real property</a:t>
            </a:r>
          </a:p>
          <a:p>
            <a:pPr lvl="2">
              <a:lnSpc>
                <a:spcPct val="80000"/>
              </a:lnSpc>
            </a:pPr>
            <a:r>
              <a:rPr lang="en-US" altLang="en-US" sz="1300" dirty="0"/>
              <a:t>Royalties</a:t>
            </a:r>
          </a:p>
          <a:p>
            <a:pPr lvl="2">
              <a:lnSpc>
                <a:spcPct val="80000"/>
              </a:lnSpc>
            </a:pPr>
            <a:r>
              <a:rPr lang="en-US" altLang="en-US" sz="1300" dirty="0"/>
              <a:t>Scholarships and fellowship grants</a:t>
            </a:r>
          </a:p>
          <a:p>
            <a:pPr lvl="2">
              <a:lnSpc>
                <a:spcPct val="80000"/>
              </a:lnSpc>
            </a:pPr>
            <a:r>
              <a:rPr lang="en-US" altLang="en-US" sz="1300" dirty="0"/>
              <a:t>Other grants, prizes and awards</a:t>
            </a:r>
          </a:p>
          <a:p>
            <a:pPr lvl="2">
              <a:lnSpc>
                <a:spcPct val="80000"/>
              </a:lnSpc>
            </a:pPr>
            <a:r>
              <a:rPr lang="en-US" altLang="en-US" sz="1300" dirty="0"/>
              <a:t>A sales commission paid or credited monthly</a:t>
            </a:r>
          </a:p>
          <a:p>
            <a:pPr lvl="2">
              <a:lnSpc>
                <a:spcPct val="80000"/>
              </a:lnSpc>
            </a:pPr>
            <a:r>
              <a:rPr lang="en-US" altLang="en-US" sz="1300" dirty="0"/>
              <a:t>A commission paid for a single transaction</a:t>
            </a:r>
          </a:p>
          <a:p>
            <a:pPr lvl="2">
              <a:lnSpc>
                <a:spcPct val="80000"/>
              </a:lnSpc>
            </a:pPr>
            <a:r>
              <a:rPr lang="en-US" altLang="en-US" sz="1300" dirty="0"/>
              <a:t>The distributable net income of an estate or trust that is FDAP income, and that must be distributed currently, or has been paid or credited during the tax year, to a nonresident alien beneficiary</a:t>
            </a:r>
          </a:p>
          <a:p>
            <a:pPr lvl="2">
              <a:lnSpc>
                <a:spcPct val="80000"/>
              </a:lnSpc>
            </a:pPr>
            <a:r>
              <a:rPr lang="en-US" altLang="en-US" sz="1300" dirty="0"/>
              <a:t>A distribution from a partnership that is FDAP income, or such an amount that, although not actually distributed, is includible in the gross income of a foreign partner</a:t>
            </a:r>
          </a:p>
          <a:p>
            <a:pPr lvl="2">
              <a:lnSpc>
                <a:spcPct val="80000"/>
              </a:lnSpc>
            </a:pPr>
            <a:r>
              <a:rPr lang="en-US" altLang="en-US" sz="1300" dirty="0"/>
              <a:t>Taxes, mortgage interest, or insurance premiums paid to, or for the account of, a nonresident alien landlord by a tenant under the terms of a lease</a:t>
            </a:r>
          </a:p>
          <a:p>
            <a:pPr lvl="2">
              <a:lnSpc>
                <a:spcPct val="80000"/>
              </a:lnSpc>
            </a:pPr>
            <a:r>
              <a:rPr lang="en-US" altLang="en-US" sz="1300" dirty="0"/>
              <a:t>Prizes awarded to nonresident alien artists for pictures exhibited in the United States</a:t>
            </a:r>
          </a:p>
          <a:p>
            <a:pPr lvl="2">
              <a:lnSpc>
                <a:spcPct val="80000"/>
              </a:lnSpc>
            </a:pPr>
            <a:r>
              <a:rPr lang="en-US" altLang="en-US" sz="1300" dirty="0"/>
              <a:t>Prizes awarded to nonresident alien professional golfers in golfing tournaments in the United States</a:t>
            </a:r>
          </a:p>
          <a:p>
            <a:pPr lvl="2">
              <a:lnSpc>
                <a:spcPct val="80000"/>
              </a:lnSpc>
            </a:pPr>
            <a:r>
              <a:rPr lang="en-US" altLang="en-US" sz="1300" dirty="0"/>
              <a:t>Payments to U.S. parties when an nonresident alien entertainer has rights to the performance</a:t>
            </a:r>
          </a:p>
          <a:p>
            <a:pPr lvl="2">
              <a:lnSpc>
                <a:spcPct val="80000"/>
              </a:lnSpc>
            </a:pPr>
            <a:r>
              <a:rPr lang="en-US" altLang="en-US" sz="1300" dirty="0"/>
              <a:t> 85% of any U.S. Social Security benefit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4D4DD536-0B44-4DC7-9EFA-1110C5857057}" type="slidenum">
              <a:rPr lang="en-US" altLang="en-US" smtClean="0"/>
              <a:pPr/>
              <a:t>11</a:t>
            </a:fld>
            <a:endParaRPr lang="en-US" altLang="en-US" dirty="0"/>
          </a:p>
        </p:txBody>
      </p:sp>
    </p:spTree>
    <p:extLst>
      <p:ext uri="{BB962C8B-B14F-4D97-AF65-F5344CB8AC3E}">
        <p14:creationId xmlns:p14="http://schemas.microsoft.com/office/powerpoint/2010/main" val="423774041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48779"/>
          </a:xfrm>
        </p:spPr>
        <p:txBody>
          <a:bodyPr/>
          <a:lstStyle/>
          <a:p>
            <a:r>
              <a:rPr lang="en-US" dirty="0"/>
              <a:t>FDAP Considerations</a:t>
            </a:r>
          </a:p>
        </p:txBody>
      </p:sp>
      <p:sp>
        <p:nvSpPr>
          <p:cNvPr id="3" name="Content Placeholder 2"/>
          <p:cNvSpPr>
            <a:spLocks noGrp="1"/>
          </p:cNvSpPr>
          <p:nvPr>
            <p:ph idx="1"/>
          </p:nvPr>
        </p:nvSpPr>
        <p:spPr>
          <a:xfrm>
            <a:off x="628650" y="1113905"/>
            <a:ext cx="7886700" cy="5063058"/>
          </a:xfrm>
        </p:spPr>
        <p:txBody>
          <a:bodyPr>
            <a:normAutofit fontScale="70000" lnSpcReduction="20000"/>
          </a:bodyPr>
          <a:lstStyle/>
          <a:p>
            <a:r>
              <a:rPr lang="en-US" dirty="0"/>
              <a:t>Most capital gains are not taxable</a:t>
            </a:r>
          </a:p>
          <a:p>
            <a:r>
              <a:rPr lang="en-US" dirty="0"/>
              <a:t>As a result of the portfolio interest exception of IRC 871(h) and the exemption for bank deposits under IRC 871(i), relatively little U.S. source </a:t>
            </a:r>
            <a:r>
              <a:rPr lang="en-US" u="sng" dirty="0"/>
              <a:t>interest income </a:t>
            </a:r>
            <a:r>
              <a:rPr lang="en-US" dirty="0"/>
              <a:t>is taxable to a nonresident.</a:t>
            </a:r>
          </a:p>
          <a:p>
            <a:r>
              <a:rPr lang="en-US" dirty="0"/>
              <a:t>Tax is collected through withholding at source and may be reduced pursuant to an applicable income tax treaty. This is a flat tax and there are no deductions to reduce the amount of </a:t>
            </a:r>
            <a:r>
              <a:rPr lang="en-US" dirty="0" err="1"/>
              <a:t>FDAP</a:t>
            </a:r>
            <a:r>
              <a:rPr lang="en-US" dirty="0"/>
              <a:t> income subject to withholding. Treas. Reg. 1.871-7(a)(3).</a:t>
            </a:r>
          </a:p>
          <a:p>
            <a:r>
              <a:rPr lang="en-US" dirty="0"/>
              <a:t>A NRA in the U.S. for less than 183 days during the tax year will not be taxed on capital gains, </a:t>
            </a:r>
            <a:r>
              <a:rPr lang="en-US" b="1" i="1" dirty="0"/>
              <a:t>except</a:t>
            </a:r>
            <a:r>
              <a:rPr lang="en-US" dirty="0"/>
              <a:t> for the following types of gains:</a:t>
            </a:r>
          </a:p>
          <a:p>
            <a:pPr lvl="1"/>
            <a:r>
              <a:rPr lang="en-US" dirty="0"/>
              <a:t>Gains that are effectively connected with a trade or business in the U.S.</a:t>
            </a:r>
          </a:p>
          <a:p>
            <a:pPr lvl="1"/>
            <a:r>
              <a:rPr lang="en-US" dirty="0"/>
              <a:t>Gains on the disposal of timber, coal, or domestic iron ore with a retained economic interest</a:t>
            </a:r>
          </a:p>
          <a:p>
            <a:pPr lvl="1"/>
            <a:r>
              <a:rPr lang="en-US" dirty="0"/>
              <a:t>Gains on certain contingent payments received from the sale or exchange of patents, copyrights, and similar property or transfers of patents</a:t>
            </a:r>
          </a:p>
          <a:p>
            <a:pPr lvl="1"/>
            <a:r>
              <a:rPr lang="en-US" dirty="0"/>
              <a:t>Gains on the sale or exchange of original issue discount obligations </a:t>
            </a:r>
          </a:p>
          <a:p>
            <a:r>
              <a:rPr lang="en-US" dirty="0"/>
              <a:t>Many tax treaties contain provisions which reduce or eliminate taxation on capital gains</a:t>
            </a:r>
          </a:p>
          <a:p>
            <a:pPr marL="0" indent="0">
              <a:buNone/>
            </a:pPr>
            <a:endParaRPr lang="en-US" dirty="0"/>
          </a:p>
        </p:txBody>
      </p:sp>
      <p:sp>
        <p:nvSpPr>
          <p:cNvPr id="4" name="Slide Number Placeholder 3"/>
          <p:cNvSpPr>
            <a:spLocks noGrp="1"/>
          </p:cNvSpPr>
          <p:nvPr>
            <p:ph type="sldNum" sz="quarter" idx="11"/>
          </p:nvPr>
        </p:nvSpPr>
        <p:spPr/>
        <p:txBody>
          <a:bodyPr/>
          <a:lstStyle/>
          <a:p>
            <a:fld id="{696F6F2E-2385-44B4-A779-A178EAEAACA4}" type="slidenum">
              <a:rPr lang="en-US" smtClean="0"/>
              <a:t>12</a:t>
            </a:fld>
            <a:endParaRPr lang="en-US" dirty="0"/>
          </a:p>
        </p:txBody>
      </p:sp>
    </p:spTree>
    <p:extLst>
      <p:ext uri="{BB962C8B-B14F-4D97-AF65-F5344CB8AC3E}">
        <p14:creationId xmlns:p14="http://schemas.microsoft.com/office/powerpoint/2010/main" val="116493065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14787"/>
          </a:xfrm>
        </p:spPr>
        <p:txBody>
          <a:bodyPr/>
          <a:lstStyle/>
          <a:p>
            <a:r>
              <a:rPr lang="en-US" dirty="0"/>
              <a:t>FDAP - Capital Gains</a:t>
            </a:r>
          </a:p>
        </p:txBody>
      </p:sp>
      <p:sp>
        <p:nvSpPr>
          <p:cNvPr id="3" name="Content Placeholder 2"/>
          <p:cNvSpPr>
            <a:spLocks noGrp="1"/>
          </p:cNvSpPr>
          <p:nvPr>
            <p:ph idx="1"/>
          </p:nvPr>
        </p:nvSpPr>
        <p:spPr/>
        <p:txBody>
          <a:bodyPr>
            <a:normAutofit/>
          </a:bodyPr>
          <a:lstStyle/>
          <a:p>
            <a:r>
              <a:rPr lang="en-US" sz="2000" dirty="0"/>
              <a:t>Most U.S. capital gains are not taxed to the NRA e.g., sale of publicly traded U.S. stocks</a:t>
            </a:r>
          </a:p>
          <a:p>
            <a:r>
              <a:rPr lang="en-US" sz="2000" b="1" i="1" dirty="0"/>
              <a:t>TRAP:</a:t>
            </a:r>
            <a:r>
              <a:rPr lang="en-US" sz="2000" dirty="0"/>
              <a:t> If a NRA is present in the U.S. for 183 days or more during the tax year, and the NRA is still a NRA (e.g., a G4 visa holder), the NRA’s  net gain from sales or exchanges of capital assets is taxed at a 30% (or lower treaty) rate. Net gain is the excess of the NRA’s capital gains from U.S. sources over NRA’s capital losses from U.S. sources. This rule applies even if any of the transactions occurred while NRA was not in the U.S. The183-day test here is not the same as the 183-day test used in the substantial presence test. Here, it is a pure day counting in the calendar year.</a:t>
            </a:r>
          </a:p>
          <a:p>
            <a:r>
              <a:rPr lang="en-US" sz="2000" dirty="0"/>
              <a:t>These rules do not apply to the sale or exchange of a U.S. real property interest, or to the sale of any property that is effectively connected with a trade or business in the United States.</a:t>
            </a:r>
          </a:p>
          <a:p>
            <a:endParaRPr lang="en-US" sz="2000" dirty="0"/>
          </a:p>
        </p:txBody>
      </p:sp>
      <p:sp>
        <p:nvSpPr>
          <p:cNvPr id="4" name="Slide Number Placeholder 3"/>
          <p:cNvSpPr>
            <a:spLocks noGrp="1"/>
          </p:cNvSpPr>
          <p:nvPr>
            <p:ph type="sldNum" sz="quarter" idx="11"/>
          </p:nvPr>
        </p:nvSpPr>
        <p:spPr/>
        <p:txBody>
          <a:bodyPr/>
          <a:lstStyle/>
          <a:p>
            <a:fld id="{696F6F2E-2385-44B4-A779-A178EAEAACA4}" type="slidenum">
              <a:rPr lang="en-US" smtClean="0"/>
              <a:t>13</a:t>
            </a:fld>
            <a:endParaRPr lang="en-US" dirty="0"/>
          </a:p>
        </p:txBody>
      </p:sp>
    </p:spTree>
    <p:extLst>
      <p:ext uri="{BB962C8B-B14F-4D97-AF65-F5344CB8AC3E}">
        <p14:creationId xmlns:p14="http://schemas.microsoft.com/office/powerpoint/2010/main" val="347225047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28650" y="365126"/>
            <a:ext cx="7886700" cy="881783"/>
          </a:xfrm>
        </p:spPr>
        <p:txBody>
          <a:bodyPr/>
          <a:lstStyle/>
          <a:p>
            <a:r>
              <a:rPr lang="en-US" u="sng" dirty="0"/>
              <a:t>“ECI” of a “USTB</a:t>
            </a:r>
            <a:r>
              <a:rPr lang="en-US" dirty="0"/>
              <a:t>”</a:t>
            </a:r>
          </a:p>
        </p:txBody>
      </p:sp>
      <p:sp>
        <p:nvSpPr>
          <p:cNvPr id="11" name="Text Placeholder 10"/>
          <p:cNvSpPr>
            <a:spLocks noGrp="1"/>
          </p:cNvSpPr>
          <p:nvPr>
            <p:ph idx="1"/>
          </p:nvPr>
        </p:nvSpPr>
        <p:spPr/>
        <p:txBody>
          <a:bodyPr>
            <a:normAutofit/>
          </a:bodyPr>
          <a:lstStyle/>
          <a:p>
            <a:pPr>
              <a:lnSpc>
                <a:spcPct val="90000"/>
              </a:lnSpc>
            </a:pPr>
            <a:r>
              <a:rPr lang="en-US" altLang="en-US" sz="2000" dirty="0"/>
              <a:t>ECI of a USTB is taxable at graduated rates</a:t>
            </a:r>
          </a:p>
          <a:p>
            <a:pPr lvl="1">
              <a:lnSpc>
                <a:spcPct val="90000"/>
              </a:lnSpc>
            </a:pPr>
            <a:r>
              <a:rPr lang="en-US" altLang="en-US" sz="1800" dirty="0"/>
              <a:t>Deductions can be used to offset ECI, but only if a nonresident income tax return is timely filed</a:t>
            </a:r>
          </a:p>
          <a:p>
            <a:pPr>
              <a:lnSpc>
                <a:spcPct val="90000"/>
              </a:lnSpc>
            </a:pPr>
            <a:r>
              <a:rPr lang="en-US" altLang="en-US" sz="2000" dirty="0"/>
              <a:t>Foreign Investment in Real Property Tax Act (“FIRPTA”) IRC 897 – Sale of U.S. Real Property (or Real Property Interest)</a:t>
            </a:r>
          </a:p>
          <a:p>
            <a:pPr lvl="1">
              <a:lnSpc>
                <a:spcPct val="90000"/>
              </a:lnSpc>
            </a:pPr>
            <a:r>
              <a:rPr lang="en-US" altLang="en-US" sz="1600" dirty="0"/>
              <a:t>Applies regular capital gain (like U.S. citizens) to the sale of U.S. real property (or U.S. Real Property Interests, including stock of U.S. real property holding companies).</a:t>
            </a:r>
          </a:p>
          <a:p>
            <a:pPr lvl="1">
              <a:lnSpc>
                <a:spcPct val="90000"/>
              </a:lnSpc>
            </a:pPr>
            <a:r>
              <a:rPr lang="en-US" altLang="en-US" sz="1600" dirty="0"/>
              <a:t>FIRPTA imposes a 15% withholding (by the buyer) on the gross sales proceeds from the sale of U.S. real property by NRAs</a:t>
            </a:r>
          </a:p>
          <a:p>
            <a:pPr lvl="1">
              <a:lnSpc>
                <a:spcPct val="90000"/>
              </a:lnSpc>
            </a:pPr>
            <a:r>
              <a:rPr lang="en-US" altLang="en-US" sz="1600" dirty="0"/>
              <a:t>No withholding if buyer will use as buyer’s residence and sales price is $300,000 or less</a:t>
            </a:r>
          </a:p>
          <a:p>
            <a:pPr lvl="1">
              <a:lnSpc>
                <a:spcPct val="90000"/>
              </a:lnSpc>
            </a:pPr>
            <a:r>
              <a:rPr lang="en-US" altLang="en-US" sz="1600" dirty="0"/>
              <a:t>10% withholding if buyer will use as buyer’s residence and sales price is $1 million or less</a:t>
            </a:r>
          </a:p>
          <a:p>
            <a:pPr lvl="1">
              <a:lnSpc>
                <a:spcPct val="90000"/>
              </a:lnSpc>
            </a:pPr>
            <a:r>
              <a:rPr lang="en-US" altLang="en-US" sz="1600" dirty="0"/>
              <a:t>Withholding may apply even if selling at a loss (unless NRA applies and gets a withholding certificate exemption.</a:t>
            </a:r>
          </a:p>
          <a:p>
            <a:pPr lvl="1">
              <a:lnSpc>
                <a:spcPct val="90000"/>
              </a:lnSpc>
            </a:pPr>
            <a:endParaRPr lang="en-US" altLang="en-US" sz="16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4D4DD536-0B44-4DC7-9EFA-1110C5857057}" type="slidenum">
              <a:rPr lang="en-US" altLang="en-US" smtClean="0"/>
              <a:pPr/>
              <a:t>14</a:t>
            </a:fld>
            <a:endParaRPr lang="en-US" altLang="en-US" dirty="0"/>
          </a:p>
        </p:txBody>
      </p:sp>
    </p:spTree>
    <p:extLst>
      <p:ext uri="{BB962C8B-B14F-4D97-AF65-F5344CB8AC3E}">
        <p14:creationId xmlns:p14="http://schemas.microsoft.com/office/powerpoint/2010/main" val="10607779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28650" y="365126"/>
            <a:ext cx="7886700" cy="1024727"/>
          </a:xfrm>
        </p:spPr>
        <p:txBody>
          <a:bodyPr>
            <a:noAutofit/>
          </a:bodyPr>
          <a:lstStyle/>
          <a:p>
            <a:r>
              <a:rPr lang="en-US" sz="3000" dirty="0"/>
              <a:t>Income tax consequences of an NRA owning and/or selling a U.S. real property?</a:t>
            </a:r>
          </a:p>
        </p:txBody>
      </p:sp>
      <p:sp>
        <p:nvSpPr>
          <p:cNvPr id="3" name="Content Placeholder 2"/>
          <p:cNvSpPr>
            <a:spLocks noGrp="1"/>
          </p:cNvSpPr>
          <p:nvPr>
            <p:ph idx="1"/>
          </p:nvPr>
        </p:nvSpPr>
        <p:spPr>
          <a:xfrm>
            <a:off x="628650" y="1554480"/>
            <a:ext cx="7886700" cy="4622483"/>
          </a:xfrm>
        </p:spPr>
        <p:txBody>
          <a:bodyPr>
            <a:normAutofit lnSpcReduction="10000"/>
          </a:bodyPr>
          <a:lstStyle/>
          <a:p>
            <a:pPr lvl="1"/>
            <a:r>
              <a:rPr lang="en-US" b="1" u="sng" dirty="0"/>
              <a:t>Rental Property</a:t>
            </a:r>
            <a:r>
              <a:rPr lang="en-US" dirty="0"/>
              <a:t>: If a NRA has income from U.S. real property (i.e., rental income), the NRA should consider making a § 871(d) “net election”</a:t>
            </a:r>
          </a:p>
          <a:p>
            <a:pPr lvl="2"/>
            <a:r>
              <a:rPr lang="en-US" dirty="0"/>
              <a:t>Allows NRA to claim deductions attributable to the real property income and only have the net income from the real property taxed</a:t>
            </a:r>
          </a:p>
          <a:p>
            <a:pPr lvl="2"/>
            <a:r>
              <a:rPr lang="en-US" dirty="0"/>
              <a:t>If rental activity is “passive”, then NRA technically would owe 30% </a:t>
            </a:r>
            <a:r>
              <a:rPr lang="en-US" i="1" u="sng" dirty="0"/>
              <a:t>gross</a:t>
            </a:r>
            <a:r>
              <a:rPr lang="en-US" dirty="0"/>
              <a:t> tax as rent would be a FDAP item </a:t>
            </a:r>
          </a:p>
          <a:p>
            <a:pPr marL="914400" lvl="2" indent="0">
              <a:buNone/>
            </a:pPr>
            <a:endParaRPr lang="en-US" dirty="0"/>
          </a:p>
          <a:p>
            <a:pPr lvl="1"/>
            <a:r>
              <a:rPr lang="en-US" b="1" u="sng" dirty="0"/>
              <a:t>Principal Residence</a:t>
            </a:r>
            <a:r>
              <a:rPr lang="en-US" dirty="0"/>
              <a:t>: Upon sale, gains are taxable in the U.S., but NRA can get benefit of IRC § 121 exclusion if qualifies based on its terms </a:t>
            </a:r>
          </a:p>
          <a:p>
            <a:pPr lvl="2"/>
            <a:r>
              <a:rPr lang="en-US" dirty="0"/>
              <a:t>If NRA elects/qualifies for the Home Sale Exclusion, can exclude $250,000 (per person, up to $500,000 for married couples) for capital gain from the sale of a principal residence.</a:t>
            </a:r>
          </a:p>
          <a:p>
            <a:endParaRPr lang="en-US" dirty="0"/>
          </a:p>
          <a:p>
            <a:pPr marL="457200" lvl="1" indent="0">
              <a:buNone/>
            </a:pPr>
            <a:endParaRPr lang="en-US" dirty="0"/>
          </a:p>
        </p:txBody>
      </p:sp>
      <p:sp>
        <p:nvSpPr>
          <p:cNvPr id="2" name="Slide Number Placeholder 1"/>
          <p:cNvSpPr>
            <a:spLocks noGrp="1"/>
          </p:cNvSpPr>
          <p:nvPr>
            <p:ph type="sldNum" sz="quarter" idx="11"/>
          </p:nvPr>
        </p:nvSpPr>
        <p:spPr/>
        <p:txBody>
          <a:bodyPr/>
          <a:lstStyle/>
          <a:p>
            <a:fld id="{696F6F2E-2385-44B4-A779-A178EAEAACA4}" type="slidenum">
              <a:rPr lang="en-US" smtClean="0"/>
              <a:t>15</a:t>
            </a:fld>
            <a:endParaRPr lang="en-US" dirty="0"/>
          </a:p>
        </p:txBody>
      </p:sp>
    </p:spTree>
    <p:extLst>
      <p:ext uri="{BB962C8B-B14F-4D97-AF65-F5344CB8AC3E}">
        <p14:creationId xmlns:p14="http://schemas.microsoft.com/office/powerpoint/2010/main" val="86110318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Income Tax Considerations for Non-Residents</a:t>
            </a:r>
          </a:p>
        </p:txBody>
      </p:sp>
      <p:sp>
        <p:nvSpPr>
          <p:cNvPr id="3" name="Content Placeholder 2"/>
          <p:cNvSpPr>
            <a:spLocks noGrp="1"/>
          </p:cNvSpPr>
          <p:nvPr>
            <p:ph idx="1"/>
          </p:nvPr>
        </p:nvSpPr>
        <p:spPr/>
        <p:txBody>
          <a:bodyPr>
            <a:normAutofit fontScale="92500" lnSpcReduction="10000"/>
          </a:bodyPr>
          <a:lstStyle/>
          <a:p>
            <a:r>
              <a:rPr lang="en-US" dirty="0"/>
              <a:t>Items of NRA’s income subject to U.S. income tax are as follows:</a:t>
            </a:r>
          </a:p>
          <a:p>
            <a:pPr lvl="1"/>
            <a:r>
              <a:rPr lang="en-US" dirty="0"/>
              <a:t>Dividends from U.S. corporations, </a:t>
            </a:r>
            <a:r>
              <a:rPr lang="en-US" i="1" u="sng" dirty="0"/>
              <a:t>but not</a:t>
            </a:r>
            <a:r>
              <a:rPr lang="en-US" dirty="0"/>
              <a:t> the proceeds of sale of U.S. securities;</a:t>
            </a:r>
          </a:p>
          <a:p>
            <a:pPr lvl="1"/>
            <a:r>
              <a:rPr lang="en-US" dirty="0"/>
              <a:t>Rent from U.S. real property, and capital gains on the sale of U.S. real property or real property holding companies (which is subject to a special tax regime under FIRPTA);</a:t>
            </a:r>
          </a:p>
          <a:p>
            <a:pPr lvl="1"/>
            <a:r>
              <a:rPr lang="en-US" dirty="0"/>
              <a:t>Interest on debts of U.S. obligors, </a:t>
            </a:r>
            <a:r>
              <a:rPr lang="en-US" i="1" u="sng" dirty="0"/>
              <a:t>but</a:t>
            </a:r>
            <a:r>
              <a:rPr lang="en-US" dirty="0"/>
              <a:t> interest on most publicly traded bonds qualify for the "portfolio interest" exemption and </a:t>
            </a:r>
            <a:r>
              <a:rPr lang="en-US" i="1" u="sng" dirty="0"/>
              <a:t>are not</a:t>
            </a:r>
            <a:r>
              <a:rPr lang="en-US" dirty="0"/>
              <a:t> taxed as U.S. source income;</a:t>
            </a:r>
          </a:p>
          <a:p>
            <a:pPr lvl="1"/>
            <a:r>
              <a:rPr lang="en-US" dirty="0"/>
              <a:t>Salaries paid by U.S. and non-U.S. entities for services performed by the recipient in the United States;</a:t>
            </a:r>
          </a:p>
          <a:p>
            <a:pPr lvl="1"/>
            <a:r>
              <a:rPr lang="en-US" dirty="0"/>
              <a:t>U.S. royalties</a:t>
            </a:r>
          </a:p>
        </p:txBody>
      </p:sp>
      <p:sp>
        <p:nvSpPr>
          <p:cNvPr id="4" name="Slide Number Placeholder 3"/>
          <p:cNvSpPr>
            <a:spLocks noGrp="1"/>
          </p:cNvSpPr>
          <p:nvPr>
            <p:ph type="sldNum" sz="quarter" idx="10"/>
          </p:nvPr>
        </p:nvSpPr>
        <p:spPr/>
        <p:txBody>
          <a:bodyPr/>
          <a:lstStyle/>
          <a:p>
            <a:fld id="{F79ABDD4-EA1D-F74D-89B6-F23A664C8D9E}" type="slidenum">
              <a:rPr lang="en-US" smtClean="0"/>
              <a:t>16</a:t>
            </a:fld>
            <a:endParaRPr lang="en-US" dirty="0"/>
          </a:p>
        </p:txBody>
      </p:sp>
    </p:spTree>
    <p:extLst>
      <p:ext uri="{BB962C8B-B14F-4D97-AF65-F5344CB8AC3E}">
        <p14:creationId xmlns:p14="http://schemas.microsoft.com/office/powerpoint/2010/main" val="142307168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Tax Considerations for Non-Residents (Continued)</a:t>
            </a:r>
          </a:p>
        </p:txBody>
      </p:sp>
      <p:sp>
        <p:nvSpPr>
          <p:cNvPr id="3" name="Content Placeholder 2"/>
          <p:cNvSpPr>
            <a:spLocks noGrp="1"/>
          </p:cNvSpPr>
          <p:nvPr>
            <p:ph idx="1"/>
          </p:nvPr>
        </p:nvSpPr>
        <p:spPr/>
        <p:txBody>
          <a:bodyPr>
            <a:normAutofit fontScale="77500" lnSpcReduction="20000"/>
          </a:bodyPr>
          <a:lstStyle/>
          <a:p>
            <a:r>
              <a:rPr lang="en-US" dirty="0"/>
              <a:t>Items of NRA’s income subject to U.S. income tax are as follows:</a:t>
            </a:r>
          </a:p>
          <a:p>
            <a:pPr lvl="1"/>
            <a:r>
              <a:rPr lang="en-US" dirty="0"/>
              <a:t>Nonresidents are also subject to income tax at the same graduated rates as U.S. persons on their income in connection with the conduct of a trade or business in the United States (which is commonly referred to as “Effectively Connected Income (ECI) of a U.S. Trade or Business (</a:t>
            </a:r>
            <a:r>
              <a:rPr lang="en-US" dirty="0" err="1"/>
              <a:t>USTB</a:t>
            </a:r>
            <a:r>
              <a:rPr lang="en-US" dirty="0"/>
              <a:t>)”)</a:t>
            </a:r>
          </a:p>
          <a:p>
            <a:r>
              <a:rPr lang="en-US" dirty="0"/>
              <a:t>Certain exceptions to these general rules may be applicable (i.e., interest on U.S. bank accounts, including time deposits and certificates of deposit, </a:t>
            </a:r>
            <a:r>
              <a:rPr lang="en-US" i="1" u="sng" dirty="0"/>
              <a:t>are not</a:t>
            </a:r>
            <a:r>
              <a:rPr lang="en-US" dirty="0"/>
              <a:t> U.S. source income) </a:t>
            </a:r>
          </a:p>
          <a:p>
            <a:pPr marL="228600" lvl="1">
              <a:buClr>
                <a:srgbClr val="013C59"/>
              </a:buClr>
              <a:buFont typeface="Wingdings" pitchFamily="2" charset="2"/>
              <a:buChar char="§"/>
            </a:pPr>
            <a:r>
              <a:rPr lang="en-US" sz="2400" dirty="0"/>
              <a:t>NRAs are exempt from the 3.8% Medicare contribution tax upon passive “net investment income”</a:t>
            </a:r>
          </a:p>
          <a:p>
            <a:r>
              <a:rPr lang="en-US" dirty="0"/>
              <a:t>Always consider the impact of tax treaties which can alter these rules, particularly as to determination of residence, source of income, and income withholding rates that could apply</a:t>
            </a:r>
          </a:p>
        </p:txBody>
      </p:sp>
      <p:sp>
        <p:nvSpPr>
          <p:cNvPr id="4" name="Slide Number Placeholder 3"/>
          <p:cNvSpPr>
            <a:spLocks noGrp="1"/>
          </p:cNvSpPr>
          <p:nvPr>
            <p:ph type="sldNum" sz="quarter" idx="10"/>
          </p:nvPr>
        </p:nvSpPr>
        <p:spPr/>
        <p:txBody>
          <a:bodyPr/>
          <a:lstStyle/>
          <a:p>
            <a:fld id="{F79ABDD4-EA1D-F74D-89B6-F23A664C8D9E}" type="slidenum">
              <a:rPr lang="en-US" smtClean="0"/>
              <a:t>17</a:t>
            </a:fld>
            <a:endParaRPr lang="en-US" dirty="0"/>
          </a:p>
        </p:txBody>
      </p:sp>
    </p:spTree>
    <p:extLst>
      <p:ext uri="{BB962C8B-B14F-4D97-AF65-F5344CB8AC3E}">
        <p14:creationId xmlns:p14="http://schemas.microsoft.com/office/powerpoint/2010/main" val="203718112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Impact of Applicable Tax Treaties</a:t>
            </a:r>
          </a:p>
        </p:txBody>
      </p:sp>
      <p:sp>
        <p:nvSpPr>
          <p:cNvPr id="3" name="Content Placeholder 2"/>
          <p:cNvSpPr>
            <a:spLocks noGrp="1"/>
          </p:cNvSpPr>
          <p:nvPr>
            <p:ph idx="1"/>
          </p:nvPr>
        </p:nvSpPr>
        <p:spPr>
          <a:xfrm>
            <a:off x="272561" y="1346662"/>
            <a:ext cx="8258880" cy="4709621"/>
          </a:xfrm>
        </p:spPr>
        <p:txBody>
          <a:bodyPr>
            <a:normAutofit lnSpcReduction="10000"/>
          </a:bodyPr>
          <a:lstStyle/>
          <a:p>
            <a:r>
              <a:rPr lang="en-US" sz="2400" dirty="0">
                <a:latin typeface="+mj-lt"/>
                <a:cs typeface="Times New Roman" panose="02020603050405020304" pitchFamily="18" charset="0"/>
              </a:rPr>
              <a:t>A tie-breaker provision determines which country is the residence country with primary taxing authority </a:t>
            </a:r>
          </a:p>
          <a:p>
            <a:pPr lvl="1"/>
            <a:r>
              <a:rPr lang="en-US" sz="2000" dirty="0">
                <a:latin typeface="+mj-lt"/>
                <a:cs typeface="Times New Roman" panose="02020603050405020304" pitchFamily="18" charset="0"/>
              </a:rPr>
              <a:t>The non-residence country typically retains residual taxing authority</a:t>
            </a:r>
          </a:p>
          <a:p>
            <a:r>
              <a:rPr lang="en-US" sz="2400" dirty="0">
                <a:latin typeface="+mj-lt"/>
                <a:cs typeface="Times New Roman" panose="02020603050405020304" pitchFamily="18" charset="0"/>
              </a:rPr>
              <a:t>Treaties also may alter the sourcing of certain types of income and the applicable withholding tax rates</a:t>
            </a:r>
          </a:p>
          <a:p>
            <a:r>
              <a:rPr lang="en-US" sz="2400" dirty="0">
                <a:latin typeface="+mj-lt"/>
                <a:cs typeface="Times New Roman" panose="02020603050405020304" pitchFamily="18" charset="0"/>
              </a:rPr>
              <a:t>More than 50 Income Tax Treaties </a:t>
            </a:r>
            <a:r>
              <a:rPr lang="en-US" dirty="0">
                <a:latin typeface="+mj-lt"/>
                <a:cs typeface="Times New Roman" panose="02020603050405020304" pitchFamily="18" charset="0"/>
                <a:hlinkClick r:id="rId2"/>
              </a:rPr>
              <a:t>https://www.irs.gov/pub/irs-utl/Tax_Treaty_Table_3.pdf</a:t>
            </a:r>
            <a:endParaRPr lang="en-US" dirty="0">
              <a:latin typeface="+mj-lt"/>
              <a:cs typeface="Times New Roman" panose="02020603050405020304" pitchFamily="18" charset="0"/>
            </a:endParaRPr>
          </a:p>
          <a:p>
            <a:r>
              <a:rPr lang="en-US" dirty="0">
                <a:latin typeface="+mj-lt"/>
                <a:cs typeface="Times New Roman" panose="02020603050405020304" pitchFamily="18" charset="0"/>
              </a:rPr>
              <a:t>Compare to Only 15  </a:t>
            </a:r>
            <a:r>
              <a:rPr lang="en-US" sz="2400" dirty="0">
                <a:latin typeface="+mj-lt"/>
                <a:cs typeface="Times New Roman" panose="02020603050405020304" pitchFamily="18" charset="0"/>
              </a:rPr>
              <a:t>Gift &amp; Estate Tax Treaties:</a:t>
            </a:r>
          </a:p>
          <a:p>
            <a:pPr lvl="1"/>
            <a:r>
              <a:rPr lang="en-US" sz="2000" dirty="0">
                <a:latin typeface="+mj-lt"/>
                <a:cs typeface="Times New Roman" panose="02020603050405020304" pitchFamily="18" charset="0"/>
              </a:rPr>
              <a:t>Australia, Austria, Canada, Denmark, Finland, France, Germany, Greece, Ireland, Italy, Japan, Netherlands, South Africa, Switzerland, and the United Kingdom</a:t>
            </a:r>
          </a:p>
          <a:p>
            <a:endParaRPr lang="en-US" dirty="0">
              <a:latin typeface="+mj-lt"/>
            </a:endParaRPr>
          </a:p>
        </p:txBody>
      </p:sp>
      <p:sp>
        <p:nvSpPr>
          <p:cNvPr id="4" name="Slide Number Placeholder 3"/>
          <p:cNvSpPr>
            <a:spLocks noGrp="1"/>
          </p:cNvSpPr>
          <p:nvPr>
            <p:ph type="sldNum" sz="quarter" idx="10"/>
          </p:nvPr>
        </p:nvSpPr>
        <p:spPr/>
        <p:txBody>
          <a:bodyPr/>
          <a:lstStyle/>
          <a:p>
            <a:pPr algn="r"/>
            <a:fld id="{F79ABDD4-EA1D-F74D-89B6-F23A664C8D9E}" type="slidenum">
              <a:rPr lang="en-US" smtClean="0"/>
              <a:pPr algn="r"/>
              <a:t>18</a:t>
            </a:fld>
            <a:endParaRPr lang="en-US" dirty="0"/>
          </a:p>
        </p:txBody>
      </p:sp>
    </p:spTree>
    <p:extLst>
      <p:ext uri="{BB962C8B-B14F-4D97-AF65-F5344CB8AC3E}">
        <p14:creationId xmlns:p14="http://schemas.microsoft.com/office/powerpoint/2010/main" val="228530800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628650" y="365126"/>
            <a:ext cx="7886700" cy="1039725"/>
          </a:xfrm>
        </p:spPr>
        <p:txBody>
          <a:bodyPr/>
          <a:lstStyle/>
          <a:p>
            <a:pPr algn="ctr"/>
            <a:r>
              <a:rPr lang="en-US" u="sng" dirty="0"/>
              <a:t>Example</a:t>
            </a:r>
          </a:p>
        </p:txBody>
      </p:sp>
      <p:sp>
        <p:nvSpPr>
          <p:cNvPr id="6" name="Content Placeholder 5"/>
          <p:cNvSpPr>
            <a:spLocks noGrp="1"/>
          </p:cNvSpPr>
          <p:nvPr>
            <p:ph idx="1"/>
          </p:nvPr>
        </p:nvSpPr>
        <p:spPr>
          <a:xfrm>
            <a:off x="306388" y="1524000"/>
            <a:ext cx="8518525" cy="4953000"/>
          </a:xfrm>
        </p:spPr>
        <p:txBody>
          <a:bodyPr>
            <a:normAutofit fontScale="92500" lnSpcReduction="10000"/>
          </a:bodyPr>
          <a:lstStyle/>
          <a:p>
            <a:r>
              <a:rPr lang="en-US" sz="2000" dirty="0"/>
              <a:t>Alexandra </a:t>
            </a:r>
            <a:r>
              <a:rPr lang="en-US" sz="2100" dirty="0"/>
              <a:t>(NRA) resides full time outside the U.S. and has </a:t>
            </a:r>
            <a:r>
              <a:rPr lang="en-US" sz="2000" dirty="0"/>
              <a:t>the following income:</a:t>
            </a:r>
          </a:p>
          <a:p>
            <a:pPr lvl="1"/>
            <a:r>
              <a:rPr lang="en-US" dirty="0"/>
              <a:t>$ 85,000 from wages for services performed outside the U.S. </a:t>
            </a:r>
          </a:p>
          <a:p>
            <a:pPr lvl="1"/>
            <a:r>
              <a:rPr lang="en-US" dirty="0"/>
              <a:t>$ 200,000 of Restricted Stock</a:t>
            </a:r>
          </a:p>
          <a:p>
            <a:pPr lvl="1"/>
            <a:r>
              <a:rPr lang="en-US" dirty="0"/>
              <a:t>$ 250,000 in capital gains from the sale of U.S. real property</a:t>
            </a:r>
          </a:p>
          <a:p>
            <a:pPr lvl="1"/>
            <a:r>
              <a:rPr lang="en-US" dirty="0"/>
              <a:t>$ 3,000 in capital gains from the sale of U.S. stock </a:t>
            </a:r>
          </a:p>
          <a:p>
            <a:pPr marL="228600" lvl="1">
              <a:buClr>
                <a:srgbClr val="013C59"/>
              </a:buClr>
              <a:buFont typeface="Wingdings" pitchFamily="2" charset="2"/>
              <a:buChar char="§"/>
            </a:pPr>
            <a:r>
              <a:rPr lang="en-US" b="1" dirty="0">
                <a:ea typeface="+mn-ea"/>
                <a:cs typeface="+mn-cs"/>
              </a:rPr>
              <a:t>What items are subject to U.S. Tax</a:t>
            </a:r>
            <a:r>
              <a:rPr lang="en-US" dirty="0">
                <a:ea typeface="+mn-ea"/>
                <a:cs typeface="+mn-cs"/>
              </a:rPr>
              <a:t>?</a:t>
            </a:r>
          </a:p>
          <a:p>
            <a:pPr lvl="1"/>
            <a:r>
              <a:rPr lang="en-US" dirty="0"/>
              <a:t>Foreign wages are not subject to U.S. tax.  </a:t>
            </a:r>
          </a:p>
          <a:p>
            <a:pPr lvl="1"/>
            <a:r>
              <a:rPr lang="en-US" dirty="0"/>
              <a:t>Sale of U.S. stock is not subject to U.S. tax.  </a:t>
            </a:r>
          </a:p>
          <a:p>
            <a:pPr lvl="1"/>
            <a:r>
              <a:rPr lang="en-US" dirty="0"/>
              <a:t>If the U.S. real property qualifies as a principal residence, there is a 250,000 gain exclusion. If it does not qualify as a principal residence, then the gain on the sale will be taxed.</a:t>
            </a:r>
          </a:p>
          <a:p>
            <a:pPr lvl="2"/>
            <a:r>
              <a:rPr lang="en-US" dirty="0"/>
              <a:t>While Section 121 is not a non-recognition provision under the Code, the FIRPTA Withholding Certificate rules contemplate filers claiming exemption from FIRPTA withholding based on IRC 121. </a:t>
            </a:r>
            <a:endParaRPr lang="en-US" sz="2200" dirty="0"/>
          </a:p>
          <a:p>
            <a:pPr lvl="2"/>
            <a:r>
              <a:rPr lang="en-US" sz="2200" dirty="0"/>
              <a:t>Capital gains from the sale of U.S. stock are not taxed.</a:t>
            </a:r>
          </a:p>
          <a:p>
            <a:pPr lvl="2"/>
            <a:r>
              <a:rPr lang="en-US" sz="2200" dirty="0"/>
              <a:t>Where was the restricted stock earned?</a:t>
            </a:r>
          </a:p>
          <a:p>
            <a:pPr lvl="2"/>
            <a:endParaRPr lang="en-US" dirty="0"/>
          </a:p>
          <a:p>
            <a:pPr lvl="2"/>
            <a:endParaRPr lang="en-US" dirty="0"/>
          </a:p>
          <a:p>
            <a:pPr lvl="1"/>
            <a:endParaRPr lang="en-US" dirty="0"/>
          </a:p>
          <a:p>
            <a:pPr lvl="1"/>
            <a:endParaRPr lang="en-US" dirty="0"/>
          </a:p>
          <a:p>
            <a:pPr lvl="1"/>
            <a:endParaRPr lang="en-US" dirty="0"/>
          </a:p>
          <a:p>
            <a:pPr lvl="1"/>
            <a:endParaRPr lang="en-US" dirty="0"/>
          </a:p>
        </p:txBody>
      </p:sp>
      <p:sp>
        <p:nvSpPr>
          <p:cNvPr id="2" name="Slide Number Placeholder 1"/>
          <p:cNvSpPr>
            <a:spLocks noGrp="1"/>
          </p:cNvSpPr>
          <p:nvPr>
            <p:ph type="sldNum" sz="quarter" idx="11"/>
          </p:nvPr>
        </p:nvSpPr>
        <p:spPr/>
        <p:txBody>
          <a:bodyPr/>
          <a:lstStyle/>
          <a:p>
            <a:fld id="{696F6F2E-2385-44B4-A779-A178EAEAACA4}" type="slidenum">
              <a:rPr lang="en-US" smtClean="0"/>
              <a:t>19</a:t>
            </a:fld>
            <a:endParaRPr lang="en-US" dirty="0"/>
          </a:p>
        </p:txBody>
      </p:sp>
    </p:spTree>
    <p:extLst>
      <p:ext uri="{BB962C8B-B14F-4D97-AF65-F5344CB8AC3E}">
        <p14:creationId xmlns:p14="http://schemas.microsoft.com/office/powerpoint/2010/main" val="333453520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Broad Spectrum of Global Clients and Considerations</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983250" y="1717675"/>
            <a:ext cx="7177499"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0"/>
          </p:nvPr>
        </p:nvSpPr>
        <p:spPr/>
        <p:txBody>
          <a:bodyPr/>
          <a:lstStyle/>
          <a:p>
            <a:pPr algn="r"/>
            <a:fld id="{F79ABDD4-EA1D-F74D-89B6-F23A664C8D9E}" type="slidenum">
              <a:rPr lang="en-US" smtClean="0"/>
              <a:pPr algn="r"/>
              <a:t>2</a:t>
            </a:fld>
            <a:endParaRPr lang="en-US" dirty="0"/>
          </a:p>
        </p:txBody>
      </p:sp>
      <p:sp>
        <p:nvSpPr>
          <p:cNvPr id="4" name="TextBox 3"/>
          <p:cNvSpPr txBox="1"/>
          <p:nvPr/>
        </p:nvSpPr>
        <p:spPr>
          <a:xfrm>
            <a:off x="8382000" y="2352764"/>
            <a:ext cx="457200" cy="1200329"/>
          </a:xfrm>
          <a:prstGeom prst="rect">
            <a:avLst/>
          </a:prstGeom>
          <a:noFill/>
        </p:spPr>
        <p:txBody>
          <a:bodyPr wrap="square" rtlCol="0">
            <a:spAutoFit/>
          </a:bodyPr>
          <a:lstStyle/>
          <a:p>
            <a:r>
              <a:rPr lang="en-US" dirty="0"/>
              <a:t>R</a:t>
            </a:r>
          </a:p>
          <a:p>
            <a:r>
              <a:rPr lang="en-US" dirty="0"/>
              <a:t>E</a:t>
            </a:r>
          </a:p>
          <a:p>
            <a:r>
              <a:rPr lang="en-US" dirty="0"/>
              <a:t>A</a:t>
            </a:r>
          </a:p>
          <a:p>
            <a:r>
              <a:rPr lang="en-US" dirty="0"/>
              <a:t>D</a:t>
            </a:r>
          </a:p>
        </p:txBody>
      </p:sp>
      <p:sp>
        <p:nvSpPr>
          <p:cNvPr id="5" name="TextBox 4"/>
          <p:cNvSpPr txBox="1"/>
          <p:nvPr/>
        </p:nvSpPr>
        <p:spPr>
          <a:xfrm>
            <a:off x="8405004" y="4281577"/>
            <a:ext cx="533400" cy="646331"/>
          </a:xfrm>
          <a:prstGeom prst="rect">
            <a:avLst/>
          </a:prstGeom>
          <a:noFill/>
        </p:spPr>
        <p:txBody>
          <a:bodyPr wrap="square" rtlCol="0">
            <a:spAutoFit/>
          </a:bodyPr>
          <a:lstStyle/>
          <a:p>
            <a:endParaRPr lang="en-US" dirty="0"/>
          </a:p>
          <a:p>
            <a:endParaRPr lang="en-US" dirty="0"/>
          </a:p>
        </p:txBody>
      </p:sp>
    </p:spTree>
    <p:extLst>
      <p:ext uri="{BB962C8B-B14F-4D97-AF65-F5344CB8AC3E}">
        <p14:creationId xmlns:p14="http://schemas.microsoft.com/office/powerpoint/2010/main" val="175847033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chemeClr val="tx1"/>
                </a:solidFill>
              </a:rPr>
              <a:t>Grantor or Non-Grantor Trust When Non-Resident Grantor Involved</a:t>
            </a:r>
            <a:endParaRPr lang="en-US" dirty="0"/>
          </a:p>
        </p:txBody>
      </p:sp>
      <p:sp>
        <p:nvSpPr>
          <p:cNvPr id="3" name="Content Placeholder 2"/>
          <p:cNvSpPr>
            <a:spLocks noGrp="1"/>
          </p:cNvSpPr>
          <p:nvPr>
            <p:ph idx="1"/>
          </p:nvPr>
        </p:nvSpPr>
        <p:spPr>
          <a:xfrm>
            <a:off x="628650" y="1587731"/>
            <a:ext cx="7886700" cy="4672359"/>
          </a:xfrm>
        </p:spPr>
        <p:txBody>
          <a:bodyPr>
            <a:normAutofit fontScale="85000" lnSpcReduction="20000"/>
          </a:bodyPr>
          <a:lstStyle/>
          <a:p>
            <a:r>
              <a:rPr lang="en-US" b="1" dirty="0"/>
              <a:t>Foreign Grantor Trust </a:t>
            </a:r>
            <a:r>
              <a:rPr lang="en-US" dirty="0"/>
              <a:t>(IRC 672(f)(2))</a:t>
            </a:r>
          </a:p>
          <a:p>
            <a:pPr lvl="1"/>
            <a:r>
              <a:rPr lang="en-US" dirty="0"/>
              <a:t>A foreign trust with a foreign grantor which is either:</a:t>
            </a:r>
          </a:p>
          <a:p>
            <a:pPr lvl="2"/>
            <a:r>
              <a:rPr lang="en-US" dirty="0"/>
              <a:t>Grantor can revoke or revest during grantor’s life; or</a:t>
            </a:r>
          </a:p>
          <a:p>
            <a:pPr lvl="2"/>
            <a:r>
              <a:rPr lang="en-US" dirty="0"/>
              <a:t>The only amounts distributable from the trust (income or corpus) during the grantor’s lifetime  are to the grantor or the grantor’s spouse during the grantor’s lifetime</a:t>
            </a:r>
          </a:p>
          <a:p>
            <a:pPr lvl="1"/>
            <a:r>
              <a:rPr lang="en-US" dirty="0"/>
              <a:t>IRC 672(f)(5) treats a U.S. person (rather than a foreign person) as the grantor of a trust if before he became a U.S. person, he gifted assets to another foreign person who subsequently used the assets to create a trust of which the U.S. person is a beneficiary</a:t>
            </a:r>
          </a:p>
          <a:p>
            <a:r>
              <a:rPr lang="en-US" b="1" dirty="0"/>
              <a:t>Foreign </a:t>
            </a:r>
            <a:r>
              <a:rPr lang="en-US" b="1" dirty="0" err="1"/>
              <a:t>Nongrantor</a:t>
            </a:r>
            <a:r>
              <a:rPr lang="en-US" b="1" dirty="0"/>
              <a:t> Trust </a:t>
            </a:r>
            <a:r>
              <a:rPr lang="en-US" dirty="0"/>
              <a:t>(essentially the default)</a:t>
            </a:r>
          </a:p>
          <a:p>
            <a:pPr lvl="1"/>
            <a:r>
              <a:rPr lang="en-US" dirty="0"/>
              <a:t>A foreign trust which is not a foreign grantor trust </a:t>
            </a:r>
          </a:p>
          <a:p>
            <a:pPr lvl="1"/>
            <a:r>
              <a:rPr lang="en-US" u="sng" dirty="0"/>
              <a:t>Caveat:</a:t>
            </a:r>
            <a:r>
              <a:rPr lang="en-US" dirty="0"/>
              <a:t> Beware of the potential application of the 5 Year Drop Off Trust Rules (IRC 679(a)(4)). </a:t>
            </a:r>
          </a:p>
          <a:p>
            <a:pPr lvl="1"/>
            <a:r>
              <a:rPr lang="en-US" dirty="0"/>
              <a:t>If a U.S. person gratuitously transfers property to the trust either directly or indirectly, that portion of the trust will not qualify as a foreign non-grantor trust</a:t>
            </a:r>
          </a:p>
          <a:p>
            <a:pPr marL="0" indent="0">
              <a:buNone/>
            </a:pPr>
            <a:endParaRPr lang="en-US" dirty="0"/>
          </a:p>
        </p:txBody>
      </p:sp>
      <p:sp>
        <p:nvSpPr>
          <p:cNvPr id="4" name="Slide Number Placeholder 3"/>
          <p:cNvSpPr>
            <a:spLocks noGrp="1"/>
          </p:cNvSpPr>
          <p:nvPr>
            <p:ph type="sldNum" sz="quarter" idx="11"/>
          </p:nvPr>
        </p:nvSpPr>
        <p:spPr/>
        <p:txBody>
          <a:bodyPr/>
          <a:lstStyle/>
          <a:p>
            <a:fld id="{0B6EB687-8A74-48E4-9E8F-BF38268C455E}" type="slidenum">
              <a:rPr lang="en-US" smtClean="0"/>
              <a:pPr/>
              <a:t>20</a:t>
            </a:fld>
            <a:endParaRPr lang="en-US" dirty="0"/>
          </a:p>
        </p:txBody>
      </p:sp>
    </p:spTree>
    <p:extLst>
      <p:ext uri="{BB962C8B-B14F-4D97-AF65-F5344CB8AC3E}">
        <p14:creationId xmlns:p14="http://schemas.microsoft.com/office/powerpoint/2010/main" val="147128436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Tax Treatment of Foreign Grantor Trust vs. Foreign Nongrantor Trust</a:t>
            </a:r>
          </a:p>
        </p:txBody>
      </p:sp>
      <p:sp>
        <p:nvSpPr>
          <p:cNvPr id="4" name="Slide Number Placeholder 3"/>
          <p:cNvSpPr>
            <a:spLocks noGrp="1"/>
          </p:cNvSpPr>
          <p:nvPr>
            <p:ph type="sldNum" sz="quarter" idx="10"/>
          </p:nvPr>
        </p:nvSpPr>
        <p:spPr/>
        <p:txBody>
          <a:bodyPr/>
          <a:lstStyle/>
          <a:p>
            <a:fld id="{F79ABDD4-EA1D-F74D-89B6-F23A664C8D9E}" type="slidenum">
              <a:rPr lang="en-US" smtClean="0"/>
              <a:t>21</a:t>
            </a:fld>
            <a:endParaRPr lang="en-US" dirty="0"/>
          </a:p>
        </p:txBody>
      </p:sp>
      <p:graphicFrame>
        <p:nvGraphicFramePr>
          <p:cNvPr id="5" name="Content Placeholder 4"/>
          <p:cNvGraphicFramePr>
            <a:graphicFrameLocks noGrp="1"/>
          </p:cNvGraphicFramePr>
          <p:nvPr>
            <p:ph idx="1"/>
            <p:extLst/>
          </p:nvPr>
        </p:nvGraphicFramePr>
        <p:xfrm>
          <a:off x="279400" y="1717675"/>
          <a:ext cx="8584712" cy="2960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2"/>
          <p:cNvSpPr txBox="1">
            <a:spLocks/>
          </p:cNvSpPr>
          <p:nvPr/>
        </p:nvSpPr>
        <p:spPr bwMode="auto">
          <a:xfrm>
            <a:off x="272560" y="4671237"/>
            <a:ext cx="8591551" cy="156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marL="225425" indent="-225425" algn="just" rtl="0" eaLnBrk="1" fontAlgn="base" hangingPunct="1">
              <a:spcBef>
                <a:spcPct val="25000"/>
              </a:spcBef>
              <a:spcAft>
                <a:spcPct val="25000"/>
              </a:spcAft>
              <a:buClr>
                <a:srgbClr val="013C59"/>
              </a:buClr>
              <a:buFont typeface="Wingdings" pitchFamily="2" charset="2"/>
              <a:buChar char="§"/>
              <a:defRPr sz="2400">
                <a:solidFill>
                  <a:srgbClr val="3B3B3B"/>
                </a:solidFill>
                <a:latin typeface="+mn-lt"/>
                <a:ea typeface="+mn-ea"/>
                <a:cs typeface="+mn-cs"/>
              </a:defRPr>
            </a:lvl1pPr>
            <a:lvl2pPr marL="565150" indent="-225425" algn="just" rtl="0" eaLnBrk="1" fontAlgn="base" hangingPunct="1">
              <a:spcBef>
                <a:spcPct val="25000"/>
              </a:spcBef>
              <a:spcAft>
                <a:spcPct val="25000"/>
              </a:spcAft>
              <a:buClr>
                <a:srgbClr val="808080"/>
              </a:buClr>
              <a:buFont typeface="Times" pitchFamily="18" charset="0"/>
              <a:buChar char="–"/>
              <a:defRPr sz="2000">
                <a:solidFill>
                  <a:srgbClr val="3B3B3B"/>
                </a:solidFill>
                <a:latin typeface="+mn-lt"/>
              </a:defRPr>
            </a:lvl2pPr>
            <a:lvl3pPr marL="914400" indent="-234950" algn="just" rtl="0" eaLnBrk="1" fontAlgn="base" hangingPunct="1">
              <a:spcBef>
                <a:spcPct val="25000"/>
              </a:spcBef>
              <a:spcAft>
                <a:spcPct val="25000"/>
              </a:spcAft>
              <a:buClr>
                <a:srgbClr val="B50C00"/>
              </a:buClr>
              <a:buChar char="•"/>
              <a:defRPr>
                <a:solidFill>
                  <a:srgbClr val="3B3B3B"/>
                </a:solidFill>
                <a:latin typeface="+mn-lt"/>
              </a:defRPr>
            </a:lvl3pPr>
            <a:lvl4pPr marL="1258888" indent="-230188" algn="just" rtl="0" eaLnBrk="1" fontAlgn="base" hangingPunct="1">
              <a:spcBef>
                <a:spcPct val="25000"/>
              </a:spcBef>
              <a:spcAft>
                <a:spcPct val="25000"/>
              </a:spcAft>
              <a:buClr>
                <a:srgbClr val="808080"/>
              </a:buClr>
              <a:buFont typeface="Times" pitchFamily="18" charset="0"/>
              <a:buChar char="–"/>
              <a:defRPr sz="1600">
                <a:solidFill>
                  <a:srgbClr val="3B3B3B"/>
                </a:solidFill>
                <a:latin typeface="+mn-lt"/>
              </a:defRPr>
            </a:lvl4pPr>
            <a:lvl5pPr marL="1603375" indent="-225425" algn="just"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5pPr>
            <a:lvl6pPr marL="2060575" indent="-225425" algn="just"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6pPr>
            <a:lvl7pPr marL="2517775" indent="-225425" algn="just"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7pPr>
            <a:lvl8pPr marL="2974975" indent="-225425" algn="just"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8pPr>
            <a:lvl9pPr marL="3432175" indent="-225425" algn="just" rtl="0" eaLnBrk="1" fontAlgn="base" hangingPunct="1">
              <a:spcBef>
                <a:spcPct val="25000"/>
              </a:spcBef>
              <a:spcAft>
                <a:spcPct val="25000"/>
              </a:spcAft>
              <a:buClr>
                <a:srgbClr val="54640D"/>
              </a:buClr>
              <a:buFont typeface="Times" pitchFamily="18" charset="0"/>
              <a:buChar char="»"/>
              <a:defRPr sz="1400">
                <a:solidFill>
                  <a:srgbClr val="3B3B3B"/>
                </a:solidFill>
                <a:latin typeface="+mn-lt"/>
              </a:defRPr>
            </a:lvl9pPr>
          </a:lstStyle>
          <a:p>
            <a:pPr defTabSz="914400"/>
            <a:r>
              <a:rPr lang="en-US" sz="1600" kern="0" dirty="0"/>
              <a:t>Deductions and Credits</a:t>
            </a:r>
          </a:p>
          <a:p>
            <a:pPr lvl="1" defTabSz="914400"/>
            <a:r>
              <a:rPr lang="en-US" sz="1400" kern="0" dirty="0"/>
              <a:t>U.S. trust has the same deductions and credits as would a U.S. individual and a distribution deduction for distributions to beneficiaries and charities</a:t>
            </a:r>
          </a:p>
          <a:p>
            <a:pPr lvl="1" defTabSz="914400"/>
            <a:r>
              <a:rPr lang="en-US" sz="1400" kern="0" dirty="0"/>
              <a:t>A foreign trust may only use deductions and credits to offset ECI (not FDAP income). Also gets a deduction for distributions to beneficiaries</a:t>
            </a:r>
          </a:p>
          <a:p>
            <a:pPr lvl="1" defTabSz="914400"/>
            <a:endParaRPr lang="en-US" sz="1400" kern="0" dirty="0"/>
          </a:p>
        </p:txBody>
      </p:sp>
    </p:spTree>
    <p:extLst>
      <p:ext uri="{BB962C8B-B14F-4D97-AF65-F5344CB8AC3E}">
        <p14:creationId xmlns:p14="http://schemas.microsoft.com/office/powerpoint/2010/main" val="380872848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Income Taxation of Trusts</a:t>
            </a:r>
          </a:p>
        </p:txBody>
      </p:sp>
      <p:sp>
        <p:nvSpPr>
          <p:cNvPr id="3" name="Content Placeholder 2"/>
          <p:cNvSpPr>
            <a:spLocks noGrp="1"/>
          </p:cNvSpPr>
          <p:nvPr>
            <p:ph idx="1"/>
          </p:nvPr>
        </p:nvSpPr>
        <p:spPr/>
        <p:txBody>
          <a:bodyPr>
            <a:normAutofit fontScale="92500" lnSpcReduction="10000"/>
          </a:bodyPr>
          <a:lstStyle/>
          <a:p>
            <a:r>
              <a:rPr lang="en-US" dirty="0"/>
              <a:t>A U.S. </a:t>
            </a:r>
            <a:r>
              <a:rPr lang="en-US" dirty="0" err="1"/>
              <a:t>nongrantor</a:t>
            </a:r>
            <a:r>
              <a:rPr lang="en-US" dirty="0"/>
              <a:t> trust (which can be established by a NRA) is subject to U.S. tax on its worldwide income</a:t>
            </a:r>
          </a:p>
          <a:p>
            <a:pPr lvl="1"/>
            <a:r>
              <a:rPr lang="en-US" dirty="0"/>
              <a:t>It may have state income tax</a:t>
            </a:r>
          </a:p>
          <a:p>
            <a:pPr lvl="1"/>
            <a:r>
              <a:rPr lang="en-US" dirty="0"/>
              <a:t>It may have ordinary income, (up to 37%)  capital gains (up to 20%) and net investment income (3.8%)</a:t>
            </a:r>
          </a:p>
          <a:p>
            <a:r>
              <a:rPr lang="en-US" dirty="0"/>
              <a:t>A foreign trust is taxed like a NRA (or is taxable to the NRA grantor if a foreign grantor trust) and is subject to U.S. tax only on its U.S. source income</a:t>
            </a:r>
          </a:p>
          <a:p>
            <a:pPr lvl="1"/>
            <a:r>
              <a:rPr lang="en-US" dirty="0"/>
              <a:t>U.S. source income includes FDAP, ECI and FIRPTA income</a:t>
            </a:r>
          </a:p>
          <a:p>
            <a:pPr lvl="1"/>
            <a:r>
              <a:rPr lang="en-US" dirty="0"/>
              <a:t>If a foreign </a:t>
            </a:r>
            <a:r>
              <a:rPr lang="en-US" dirty="0" err="1"/>
              <a:t>nongrantor</a:t>
            </a:r>
            <a:r>
              <a:rPr lang="en-US" dirty="0"/>
              <a:t> trust distributes DNI to U.S. beneficiaries, they will be subject to U.S. tax on their share of DNI (including DNI from foreign sources and including capital gains)</a:t>
            </a:r>
          </a:p>
          <a:p>
            <a:endParaRPr lang="en-US" dirty="0"/>
          </a:p>
        </p:txBody>
      </p:sp>
      <p:sp>
        <p:nvSpPr>
          <p:cNvPr id="4" name="Slide Number Placeholder 3"/>
          <p:cNvSpPr>
            <a:spLocks noGrp="1"/>
          </p:cNvSpPr>
          <p:nvPr>
            <p:ph type="sldNum" sz="quarter" idx="10"/>
          </p:nvPr>
        </p:nvSpPr>
        <p:spPr/>
        <p:txBody>
          <a:bodyPr/>
          <a:lstStyle/>
          <a:p>
            <a:fld id="{F79ABDD4-EA1D-F74D-89B6-F23A664C8D9E}" type="slidenum">
              <a:rPr lang="en-US" smtClean="0"/>
              <a:t>22</a:t>
            </a:fld>
            <a:endParaRPr lang="en-US" dirty="0"/>
          </a:p>
        </p:txBody>
      </p:sp>
    </p:spTree>
    <p:extLst>
      <p:ext uri="{BB962C8B-B14F-4D97-AF65-F5344CB8AC3E}">
        <p14:creationId xmlns:p14="http://schemas.microsoft.com/office/powerpoint/2010/main" val="40112574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 with Foreign Trusts</a:t>
            </a:r>
          </a:p>
        </p:txBody>
      </p:sp>
      <p:sp>
        <p:nvSpPr>
          <p:cNvPr id="3" name="Content Placeholder 2"/>
          <p:cNvSpPr>
            <a:spLocks noGrp="1"/>
          </p:cNvSpPr>
          <p:nvPr>
            <p:ph idx="1"/>
          </p:nvPr>
        </p:nvSpPr>
        <p:spPr/>
        <p:txBody>
          <a:bodyPr/>
          <a:lstStyle/>
          <a:p>
            <a:r>
              <a:rPr lang="en-US" dirty="0"/>
              <a:t>Intermediary Rules - Section 643(h)</a:t>
            </a:r>
          </a:p>
          <a:p>
            <a:pPr lvl="1"/>
            <a:r>
              <a:rPr lang="en-US" dirty="0"/>
              <a:t>Amounts paid to a U.S. person that are derived, directly or indirectly, from a foreign trust through an intermediary are deemed to have been paid directly from the trust (i.e., a distribution from a foreign trust)</a:t>
            </a:r>
          </a:p>
          <a:p>
            <a:pPr lvl="1"/>
            <a:r>
              <a:rPr lang="en-US" u="sng" dirty="0"/>
              <a:t>Exception:</a:t>
            </a:r>
            <a:r>
              <a:rPr lang="en-US" dirty="0"/>
              <a:t> the grantor is never an intermediary</a:t>
            </a:r>
          </a:p>
          <a:p>
            <a:r>
              <a:rPr lang="en-US" dirty="0"/>
              <a:t>Loans from foreign trusts - Section 643(i)</a:t>
            </a:r>
          </a:p>
          <a:p>
            <a:pPr lvl="1"/>
            <a:r>
              <a:rPr lang="en-US" dirty="0"/>
              <a:t>A loan from a foreign trust to a U.S. beneficiary is treated as a distribution unless it is a “qualified obligation”</a:t>
            </a:r>
          </a:p>
          <a:p>
            <a:pPr lvl="1"/>
            <a:endParaRPr lang="en-US" dirty="0"/>
          </a:p>
          <a:p>
            <a:pPr lvl="1"/>
            <a:endParaRPr lang="en-US" dirty="0"/>
          </a:p>
          <a:p>
            <a:endParaRPr lang="en-US" dirty="0"/>
          </a:p>
        </p:txBody>
      </p:sp>
      <p:sp>
        <p:nvSpPr>
          <p:cNvPr id="4" name="Slide Number Placeholder 3"/>
          <p:cNvSpPr>
            <a:spLocks noGrp="1"/>
          </p:cNvSpPr>
          <p:nvPr>
            <p:ph type="sldNum" sz="quarter" idx="10"/>
          </p:nvPr>
        </p:nvSpPr>
        <p:spPr/>
        <p:txBody>
          <a:bodyPr/>
          <a:lstStyle/>
          <a:p>
            <a:fld id="{F79ABDD4-EA1D-F74D-89B6-F23A664C8D9E}" type="slidenum">
              <a:rPr lang="en-US" smtClean="0"/>
              <a:t>23</a:t>
            </a:fld>
            <a:endParaRPr lang="en-US" dirty="0"/>
          </a:p>
        </p:txBody>
      </p:sp>
    </p:spTree>
    <p:extLst>
      <p:ext uri="{BB962C8B-B14F-4D97-AF65-F5344CB8AC3E}">
        <p14:creationId xmlns:p14="http://schemas.microsoft.com/office/powerpoint/2010/main" val="14749615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 with Foreign Trusts</a:t>
            </a:r>
          </a:p>
        </p:txBody>
      </p:sp>
      <p:sp>
        <p:nvSpPr>
          <p:cNvPr id="3" name="Content Placeholder 2"/>
          <p:cNvSpPr>
            <a:spLocks noGrp="1"/>
          </p:cNvSpPr>
          <p:nvPr>
            <p:ph idx="1"/>
          </p:nvPr>
        </p:nvSpPr>
        <p:spPr>
          <a:xfrm>
            <a:off x="279889" y="1717674"/>
            <a:ext cx="8704313" cy="4523327"/>
          </a:xfrm>
        </p:spPr>
        <p:txBody>
          <a:bodyPr>
            <a:normAutofit fontScale="77500" lnSpcReduction="20000"/>
          </a:bodyPr>
          <a:lstStyle/>
          <a:p>
            <a:pPr marL="0" indent="0">
              <a:buNone/>
            </a:pPr>
            <a:endParaRPr lang="en-US" b="1" u="sng" dirty="0"/>
          </a:p>
          <a:p>
            <a:pPr marL="0" indent="0">
              <a:buNone/>
            </a:pPr>
            <a:r>
              <a:rPr lang="en-US" b="1" u="sng" dirty="0"/>
              <a:t>Uncompensated Use of Trust Property Treated as a Taxable Distribution</a:t>
            </a:r>
          </a:p>
          <a:p>
            <a:pPr marL="0" indent="0">
              <a:buNone/>
            </a:pPr>
            <a:endParaRPr lang="en-US" b="1" u="sng" dirty="0"/>
          </a:p>
          <a:p>
            <a:pPr lvl="1"/>
            <a:r>
              <a:rPr lang="en-US" dirty="0"/>
              <a:t>A loan of cash or marketable securities or the uncompensated use of any foreign trust property by any U.S. person will be deemed as if paid or accumulated for the benefit of such U.S. person unless the U.S. person repays the loan or pays fair market value for the use of trust property within a reasonable time</a:t>
            </a:r>
          </a:p>
          <a:p>
            <a:pPr marL="457200" lvl="1" indent="0">
              <a:buNone/>
            </a:pPr>
            <a:endParaRPr lang="en-US" dirty="0"/>
          </a:p>
          <a:p>
            <a:pPr marL="0" indent="0">
              <a:buNone/>
            </a:pPr>
            <a:r>
              <a:rPr lang="en-US" b="1" u="sng" dirty="0"/>
              <a:t>Attribution rules</a:t>
            </a:r>
          </a:p>
          <a:p>
            <a:pPr lvl="1"/>
            <a:r>
              <a:rPr lang="en-US" dirty="0"/>
              <a:t>Attribution rules apply to ownership of stock in a CFC owned by a foreign trust (but not by a U.S. trust)</a:t>
            </a:r>
          </a:p>
          <a:p>
            <a:pPr lvl="1"/>
            <a:r>
              <a:rPr lang="en-US" dirty="0"/>
              <a:t>Attribution rules apply to ownership of stock in a PFIC owned by a foreign trust, foreign estate, U.S. trust and U.S. estate</a:t>
            </a:r>
          </a:p>
          <a:p>
            <a:pPr lvl="1"/>
            <a:r>
              <a:rPr lang="en-US" dirty="0"/>
              <a:t>In a case of attribution, a beneficiary may be taxed on phantom income and gains not actually received and have to file Form 5471 (CFC) or Form 8621 (</a:t>
            </a:r>
            <a:r>
              <a:rPr lang="en-US" dirty="0" err="1"/>
              <a:t>PFIC</a:t>
            </a:r>
            <a:r>
              <a:rPr lang="en-US" dirty="0"/>
              <a:t>)</a:t>
            </a:r>
          </a:p>
          <a:p>
            <a:pPr lvl="1"/>
            <a:endParaRPr lang="en-US" dirty="0"/>
          </a:p>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56668521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 with Foreign Trusts (Continued)</a:t>
            </a:r>
          </a:p>
        </p:txBody>
      </p:sp>
      <p:sp>
        <p:nvSpPr>
          <p:cNvPr id="3" name="Content Placeholder 2"/>
          <p:cNvSpPr>
            <a:spLocks noGrp="1"/>
          </p:cNvSpPr>
          <p:nvPr>
            <p:ph idx="1"/>
          </p:nvPr>
        </p:nvSpPr>
        <p:spPr>
          <a:xfrm>
            <a:off x="272561" y="1606858"/>
            <a:ext cx="8711641" cy="4625265"/>
          </a:xfrm>
        </p:spPr>
        <p:txBody>
          <a:bodyPr>
            <a:normAutofit lnSpcReduction="10000"/>
          </a:bodyPr>
          <a:lstStyle/>
          <a:p>
            <a:pPr>
              <a:buFont typeface="Arial" charset="0"/>
              <a:buChar char="▪"/>
              <a:defRPr/>
            </a:pPr>
            <a:r>
              <a:rPr lang="en-US" dirty="0"/>
              <a:t>Basis Adjustment For Assets in Foreign Trusts upon Grantor’s Death</a:t>
            </a:r>
          </a:p>
          <a:p>
            <a:pPr lvl="1">
              <a:buFont typeface="Arial" charset="0"/>
              <a:buChar char="–"/>
              <a:defRPr/>
            </a:pPr>
            <a:r>
              <a:rPr lang="en-US" dirty="0"/>
              <a:t>Where the trust pays income for life to or on the direction of the grantor and where the grantor has the right to revoke or amend the trust</a:t>
            </a:r>
          </a:p>
          <a:p>
            <a:pPr lvl="1">
              <a:buFont typeface="Arial" charset="0"/>
              <a:buChar char="–"/>
              <a:defRPr/>
            </a:pPr>
            <a:r>
              <a:rPr lang="en-US" dirty="0"/>
              <a:t>Assets held in an entity that makes a check the box election retroactive to the day before grantor’s death (within 75 days of effective date) Caveat: don’t do this if US situs assets</a:t>
            </a:r>
          </a:p>
          <a:p>
            <a:pPr>
              <a:buFont typeface="Arial" charset="0"/>
              <a:buChar char="▪"/>
              <a:defRPr/>
            </a:pPr>
            <a:r>
              <a:rPr lang="en-US" dirty="0"/>
              <a:t>Changing the Perpetuities Period of Assets Held in Foreign Trusts</a:t>
            </a:r>
          </a:p>
          <a:p>
            <a:pPr lvl="1">
              <a:buFont typeface="Arial" charset="0"/>
              <a:buChar char="▪"/>
              <a:defRPr/>
            </a:pPr>
            <a:r>
              <a:rPr lang="en-US" dirty="0"/>
              <a:t>Cannot be done by decanting or amending the trust</a:t>
            </a:r>
          </a:p>
          <a:p>
            <a:pPr lvl="1">
              <a:buFont typeface="Arial" charset="0"/>
              <a:buChar char="▪"/>
              <a:defRPr/>
            </a:pPr>
            <a:r>
              <a:rPr lang="en-US" dirty="0"/>
              <a:t>Can be done by selling assets to a new perpetual trust</a:t>
            </a:r>
          </a:p>
          <a:p>
            <a:pPr>
              <a:buFont typeface="Arial" charset="0"/>
              <a:buChar char="▪"/>
              <a:defRPr/>
            </a:pPr>
            <a:endParaRPr lang="en-US" dirty="0"/>
          </a:p>
          <a:p>
            <a:endParaRPr lang="en-US" dirty="0"/>
          </a:p>
        </p:txBody>
      </p:sp>
      <p:sp>
        <p:nvSpPr>
          <p:cNvPr id="4" name="Slide Number Placeholder 3"/>
          <p:cNvSpPr>
            <a:spLocks noGrp="1"/>
          </p:cNvSpPr>
          <p:nvPr>
            <p:ph type="sldNum" sz="quarter" idx="10"/>
          </p:nvPr>
        </p:nvSpPr>
        <p:spPr/>
        <p:txBody>
          <a:bodyPr/>
          <a:lstStyle/>
          <a:p>
            <a:fld id="{F79ABDD4-EA1D-F74D-89B6-F23A664C8D9E}" type="slidenum">
              <a:rPr lang="en-US" smtClean="0"/>
              <a:t>25</a:t>
            </a:fld>
            <a:endParaRPr lang="en-US" dirty="0"/>
          </a:p>
        </p:txBody>
      </p:sp>
    </p:spTree>
    <p:extLst>
      <p:ext uri="{BB962C8B-B14F-4D97-AF65-F5344CB8AC3E}">
        <p14:creationId xmlns:p14="http://schemas.microsoft.com/office/powerpoint/2010/main" val="289899637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U.S. Beneficiaries of a Foreign Trust</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Throwback Rules (an anti-deferral penalty regime):</a:t>
            </a:r>
          </a:p>
          <a:p>
            <a:pPr lvl="1"/>
            <a:r>
              <a:rPr lang="en-US" dirty="0"/>
              <a:t>If the foreign non-grantor trust (</a:t>
            </a:r>
            <a:r>
              <a:rPr lang="en-US" dirty="0" err="1"/>
              <a:t>FNGT</a:t>
            </a:r>
            <a:r>
              <a:rPr lang="en-US" dirty="0"/>
              <a:t>) has U.S. beneficiaries, then to the extent the </a:t>
            </a:r>
            <a:r>
              <a:rPr lang="en-US" dirty="0" err="1"/>
              <a:t>FNGT</a:t>
            </a:r>
            <a:r>
              <a:rPr lang="en-US" dirty="0"/>
              <a:t> has undistributed net income (“UNI”), the U.S. beneficiaries will be subject to the “throwback rules” and an interest charge upon distribution</a:t>
            </a:r>
          </a:p>
          <a:p>
            <a:pPr lvl="1"/>
            <a:r>
              <a:rPr lang="en-US" dirty="0"/>
              <a:t>Distributions of UNI are typically taxed to the beneficiaries at rates roughly approximating the beneficiaries' tax situation in the earlier years when they would have been taxed on the income if it had actually been currently distributed to them</a:t>
            </a:r>
          </a:p>
          <a:p>
            <a:pPr lvl="1"/>
            <a:r>
              <a:rPr lang="en-US" dirty="0"/>
              <a:t>Tax on UNI of a foreign trust is often the first U.S. tax imposed on the accumulated income.  Interest is therefore charged on the distributions to account for the delay in the imposition of this first U.S. tax</a:t>
            </a:r>
          </a:p>
          <a:p>
            <a:pPr lvl="1"/>
            <a:r>
              <a:rPr lang="en-US" dirty="0"/>
              <a:t>Capital gains are included in UNI of the foreign non-grantor trust, and the character of such accumulated capital gains is disregarded for purposes of taxing a beneficiary on a distribution of </a:t>
            </a:r>
            <a:r>
              <a:rPr lang="en-US" dirty="0" err="1"/>
              <a:t>UNI</a:t>
            </a:r>
            <a:endParaRPr lang="en-US" dirty="0"/>
          </a:p>
          <a:p>
            <a:pPr lvl="1"/>
            <a:r>
              <a:rPr lang="en-US" dirty="0"/>
              <a:t>The rent free use of property in a foreign trust by a U.S. beneficiary will be considered a distribution with attendant consequences</a:t>
            </a:r>
          </a:p>
          <a:p>
            <a:pPr lvl="1"/>
            <a:r>
              <a:rPr lang="en-US" dirty="0"/>
              <a:t>The throwback tax is reported on Form 4970 (Tax on Accumulation Distribution of Trusts</a:t>
            </a:r>
          </a:p>
          <a:p>
            <a:pPr lvl="1"/>
            <a:endParaRPr lang="en-US" dirty="0"/>
          </a:p>
          <a:p>
            <a:pPr lvl="1"/>
            <a:endParaRPr lang="en-US" dirty="0"/>
          </a:p>
          <a:p>
            <a:endParaRPr lang="en-US" dirty="0"/>
          </a:p>
        </p:txBody>
      </p:sp>
      <p:sp>
        <p:nvSpPr>
          <p:cNvPr id="4" name="Slide Number Placeholder 3"/>
          <p:cNvSpPr>
            <a:spLocks noGrp="1"/>
          </p:cNvSpPr>
          <p:nvPr>
            <p:ph type="sldNum" sz="quarter" idx="11"/>
          </p:nvPr>
        </p:nvSpPr>
        <p:spPr/>
        <p:txBody>
          <a:bodyPr/>
          <a:lstStyle/>
          <a:p>
            <a:fld id="{0B6EB687-8A74-48E4-9E8F-BF38268C455E}" type="slidenum">
              <a:rPr lang="en-US" smtClean="0"/>
              <a:pPr/>
              <a:t>26</a:t>
            </a:fld>
            <a:endParaRPr lang="en-US" dirty="0"/>
          </a:p>
        </p:txBody>
      </p:sp>
    </p:spTree>
    <p:extLst>
      <p:ext uri="{BB962C8B-B14F-4D97-AF65-F5344CB8AC3E}">
        <p14:creationId xmlns:p14="http://schemas.microsoft.com/office/powerpoint/2010/main" val="402900040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Tax Planning</a:t>
            </a:r>
          </a:p>
        </p:txBody>
      </p:sp>
      <p:sp>
        <p:nvSpPr>
          <p:cNvPr id="3" name="Content Placeholder 2"/>
          <p:cNvSpPr>
            <a:spLocks noGrp="1"/>
          </p:cNvSpPr>
          <p:nvPr>
            <p:ph idx="1"/>
          </p:nvPr>
        </p:nvSpPr>
        <p:spPr>
          <a:xfrm>
            <a:off x="152400" y="1447800"/>
            <a:ext cx="8839200" cy="4800600"/>
          </a:xfrm>
        </p:spPr>
        <p:txBody>
          <a:bodyPr>
            <a:normAutofit fontScale="62500" lnSpcReduction="20000"/>
          </a:bodyPr>
          <a:lstStyle/>
          <a:p>
            <a:r>
              <a:rPr lang="en-US" u="sng" dirty="0"/>
              <a:t>Will Client Become a U.S. Income Tax Resident ? Consider U.S. Income Tax Residency Rules</a:t>
            </a:r>
            <a:r>
              <a:rPr lang="en-US" dirty="0"/>
              <a:t> </a:t>
            </a:r>
          </a:p>
          <a:p>
            <a:pPr lvl="1"/>
            <a:r>
              <a:rPr lang="en-US" dirty="0"/>
              <a:t>First, make sure that the individual truly will be a U.S. </a:t>
            </a:r>
            <a:r>
              <a:rPr lang="en-US" i="1" u="sng" dirty="0"/>
              <a:t>income</a:t>
            </a:r>
            <a:r>
              <a:rPr lang="en-US" dirty="0"/>
              <a:t> tax resident under one of the three residency tests (“Green Card” Test, Substantial Presence Test (“SPT”), or First Year Residency Election Test)</a:t>
            </a:r>
          </a:p>
          <a:p>
            <a:pPr lvl="1"/>
            <a:r>
              <a:rPr lang="en-US" dirty="0"/>
              <a:t>If the individual does not have a green card and is not on a preferred visa classification exempt from day counting, then days present in the U.S. matter </a:t>
            </a:r>
          </a:p>
          <a:p>
            <a:pPr lvl="1"/>
            <a:r>
              <a:rPr lang="en-US" u="sng" dirty="0"/>
              <a:t>General “121 Day” Rule:</a:t>
            </a:r>
            <a:r>
              <a:rPr lang="en-US" dirty="0"/>
              <a:t> If the individual does not have a green card and is not on a preferred visa classification, then if the individual stays in U.S. for at most 121 days each year then the individual will avoid being considered a U.S. income tax resident under the </a:t>
            </a:r>
            <a:r>
              <a:rPr lang="en-US" dirty="0" err="1"/>
              <a:t>SPT</a:t>
            </a:r>
            <a:r>
              <a:rPr lang="en-US" dirty="0"/>
              <a:t> </a:t>
            </a:r>
          </a:p>
          <a:p>
            <a:r>
              <a:rPr lang="en-US" u="sng" dirty="0"/>
              <a:t>If Client Will Become U.S. Income Tax Resident, Then Do the Following Before First Day of U.S. Income Tax Residency:</a:t>
            </a:r>
            <a:endParaRPr lang="en-US" dirty="0"/>
          </a:p>
          <a:p>
            <a:pPr lvl="1"/>
            <a:r>
              <a:rPr lang="en-US" dirty="0"/>
              <a:t>Step up basis in assets and accelerate income recognition either by selling assets before establishing U.S. residency or using “check the box” rules for foreign entity interests if possible and the foreign entities are relevant to get in side basis step up before U.S. residence</a:t>
            </a:r>
          </a:p>
          <a:p>
            <a:pPr lvl="1"/>
            <a:r>
              <a:rPr lang="en-US" dirty="0"/>
              <a:t>Avoid U.S. anti-deferral regimes (i.e., Controlled Foreign Corporation (“CFC”) and Passive Foreign Investment Company “PFIC” regimes) and foreign tax credit mismatches</a:t>
            </a:r>
          </a:p>
          <a:p>
            <a:pPr lvl="1"/>
            <a:r>
              <a:rPr lang="en-US" dirty="0"/>
              <a:t>Be careful with foreign “drop off” trusts if set up within 5 years of U.S. residency –NRAs who create foreign trusts that have (or may have) a U.S. beneficiary will be subject to U.S. </a:t>
            </a:r>
            <a:r>
              <a:rPr lang="en-US" i="1" u="sng" dirty="0"/>
              <a:t>income</a:t>
            </a:r>
            <a:r>
              <a:rPr lang="en-US" dirty="0"/>
              <a:t> tax on that foreign trust’s income if the NRA grantor becomes a U.S. tax resident within 5 years of transferring property to the trust. If the trust is drafted correctly and is irrevocable, then such trust can still offer value and protection for U.S. </a:t>
            </a:r>
            <a:r>
              <a:rPr lang="en-US" i="1" u="sng" dirty="0"/>
              <a:t>transfer</a:t>
            </a:r>
            <a:r>
              <a:rPr lang="en-US" dirty="0"/>
              <a:t> tax purposes </a:t>
            </a:r>
          </a:p>
          <a:p>
            <a:endParaRPr lang="en-US" dirty="0"/>
          </a:p>
        </p:txBody>
      </p:sp>
      <p:sp>
        <p:nvSpPr>
          <p:cNvPr id="4" name="Slide Number Placeholder 3"/>
          <p:cNvSpPr>
            <a:spLocks noGrp="1"/>
          </p:cNvSpPr>
          <p:nvPr>
            <p:ph type="sldNum" sz="quarter" idx="11"/>
          </p:nvPr>
        </p:nvSpPr>
        <p:spPr/>
        <p:txBody>
          <a:bodyPr/>
          <a:lstStyle/>
          <a:p>
            <a:fld id="{696F6F2E-2385-44B4-A779-A178EAEAACA4}" type="slidenum">
              <a:rPr lang="en-US" smtClean="0"/>
              <a:t>27</a:t>
            </a:fld>
            <a:endParaRPr lang="en-US" dirty="0"/>
          </a:p>
        </p:txBody>
      </p:sp>
    </p:spTree>
    <p:extLst>
      <p:ext uri="{BB962C8B-B14F-4D97-AF65-F5344CB8AC3E}">
        <p14:creationId xmlns:p14="http://schemas.microsoft.com/office/powerpoint/2010/main" val="272767679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a:t>Compliance Forms</a:t>
            </a:r>
          </a:p>
        </p:txBody>
      </p:sp>
      <p:sp>
        <p:nvSpPr>
          <p:cNvPr id="19" name="Content Placeholder 18"/>
          <p:cNvSpPr>
            <a:spLocks noGrp="1"/>
          </p:cNvSpPr>
          <p:nvPr>
            <p:ph idx="1"/>
          </p:nvPr>
        </p:nvSpPr>
        <p:spPr/>
        <p:txBody>
          <a:bodyPr/>
          <a:lstStyle/>
          <a:p>
            <a:pPr marL="0" indent="0">
              <a:buNone/>
            </a:pPr>
            <a:r>
              <a:rPr lang="en-US" b="1" dirty="0"/>
              <a:t>FOREIGN TRUST REPORTING for </a:t>
            </a:r>
            <a:r>
              <a:rPr lang="en-US" dirty="0"/>
              <a:t> FOREIGN NON-GRANTOR TRUST</a:t>
            </a:r>
          </a:p>
          <a:p>
            <a:r>
              <a:rPr lang="en-US" b="1" dirty="0"/>
              <a:t>ATTRIBUTION OF UNDERLYING ASSETS TO US BENEFICIARIES:</a:t>
            </a:r>
          </a:p>
          <a:p>
            <a:r>
              <a:rPr lang="en-US" dirty="0"/>
              <a:t> PASSIVE FOREIGN INVESTMENT COMPANIES</a:t>
            </a:r>
          </a:p>
          <a:p>
            <a:r>
              <a:rPr lang="en-US" dirty="0"/>
              <a:t> CONTROLLED FOREIGN CORPORATIONS</a:t>
            </a:r>
          </a:p>
          <a:p>
            <a:r>
              <a:rPr lang="en-US" dirty="0"/>
              <a:t> FACTS &amp; CIRCUMSTANCES!!!</a:t>
            </a:r>
          </a:p>
          <a:p>
            <a:r>
              <a:rPr lang="en-US" dirty="0"/>
              <a:t> FORM 8621 / 5471 / FBAR Form 114</a:t>
            </a:r>
          </a:p>
        </p:txBody>
      </p:sp>
      <p:sp>
        <p:nvSpPr>
          <p:cNvPr id="4" name="Slide Number Placeholder 3"/>
          <p:cNvSpPr>
            <a:spLocks noGrp="1"/>
          </p:cNvSpPr>
          <p:nvPr>
            <p:ph type="sldNum" sz="quarter" idx="12"/>
          </p:nvPr>
        </p:nvSpPr>
        <p:spPr/>
        <p:txBody>
          <a:bodyPr/>
          <a:lstStyle/>
          <a:p>
            <a:fld id="{BEF93796-F617-4385-807E-36EB265E9A41}" type="slidenum">
              <a:rPr lang="en-US" smtClean="0"/>
              <a:pPr/>
              <a:t>28</a:t>
            </a:fld>
            <a:endParaRPr lang="en-US" dirty="0"/>
          </a:p>
        </p:txBody>
      </p:sp>
    </p:spTree>
    <p:extLst>
      <p:ext uri="{BB962C8B-B14F-4D97-AF65-F5344CB8AC3E}">
        <p14:creationId xmlns:p14="http://schemas.microsoft.com/office/powerpoint/2010/main" val="1026351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p:cNvPicPr>
            <a:picLocks noGrp="1" noChangeAspect="1"/>
          </p:cNvPicPr>
          <p:nvPr>
            <p:ph type="pic" sz="quarter" idx="13"/>
          </p:nvPr>
        </p:nvPicPr>
        <p:blipFill rotWithShape="1">
          <a:blip r:embed="rId2" cstate="print">
            <a:extLst>
              <a:ext uri="{28A0092B-C50C-407E-A947-70E740481C1C}">
                <a14:useLocalDpi xmlns:a14="http://schemas.microsoft.com/office/drawing/2010/main" val="0"/>
              </a:ext>
            </a:extLst>
          </a:blip>
          <a:srcRect l="26140" r="26140"/>
          <a:stretch/>
        </p:blipFill>
        <p:spPr/>
      </p:pic>
      <p:sp>
        <p:nvSpPr>
          <p:cNvPr id="5" name="Title 4"/>
          <p:cNvSpPr>
            <a:spLocks noGrp="1"/>
          </p:cNvSpPr>
          <p:nvPr>
            <p:ph type="title"/>
          </p:nvPr>
        </p:nvSpPr>
        <p:spPr/>
        <p:txBody>
          <a:bodyPr/>
          <a:lstStyle/>
          <a:p>
            <a:r>
              <a:rPr lang="en-US" dirty="0"/>
              <a:t>Questions</a:t>
            </a: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65544" y="1760917"/>
            <a:ext cx="4280875" cy="3633028"/>
          </a:xfrm>
        </p:spPr>
      </p:pic>
      <p:sp>
        <p:nvSpPr>
          <p:cNvPr id="2" name="Slide Number Placeholder 1"/>
          <p:cNvSpPr>
            <a:spLocks noGrp="1"/>
          </p:cNvSpPr>
          <p:nvPr>
            <p:ph type="sldNum" sz="quarter" idx="12"/>
          </p:nvPr>
        </p:nvSpPr>
        <p:spPr/>
        <p:txBody>
          <a:bodyPr/>
          <a:lstStyle/>
          <a:p>
            <a:fld id="{BEF93796-F617-4385-807E-36EB265E9A41}" type="slidenum">
              <a:rPr lang="en-US" smtClean="0"/>
              <a:pPr/>
              <a:t>29</a:t>
            </a:fld>
            <a:endParaRPr lang="en-US" dirty="0"/>
          </a:p>
        </p:txBody>
      </p:sp>
    </p:spTree>
    <p:extLst>
      <p:ext uri="{BB962C8B-B14F-4D97-AF65-F5344CB8AC3E}">
        <p14:creationId xmlns:p14="http://schemas.microsoft.com/office/powerpoint/2010/main" val="286916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316"/>
            <a:ext cx="7886700" cy="1549373"/>
          </a:xfrm>
        </p:spPr>
        <p:txBody>
          <a:bodyPr>
            <a:normAutofit/>
          </a:bodyPr>
          <a:lstStyle/>
          <a:p>
            <a:r>
              <a:rPr lang="en-US" dirty="0"/>
              <a:t>Introduction – “U.S. Issues for Foreign Persons”</a:t>
            </a:r>
          </a:p>
        </p:txBody>
      </p:sp>
      <p:sp>
        <p:nvSpPr>
          <p:cNvPr id="3" name="Content Placeholder 2"/>
          <p:cNvSpPr>
            <a:spLocks noGrp="1"/>
          </p:cNvSpPr>
          <p:nvPr>
            <p:ph idx="1"/>
          </p:nvPr>
        </p:nvSpPr>
        <p:spPr>
          <a:xfrm>
            <a:off x="628650" y="1690689"/>
            <a:ext cx="7886700" cy="4486274"/>
          </a:xfrm>
        </p:spPr>
        <p:txBody>
          <a:bodyPr>
            <a:normAutofit fontScale="85000" lnSpcReduction="20000"/>
          </a:bodyPr>
          <a:lstStyle/>
          <a:p>
            <a:r>
              <a:rPr lang="en-US" dirty="0"/>
              <a:t>Clients, their children, and sometimes their parents or their business interests continue to move to, or invest in, the U.S. for the following reasons (among others):</a:t>
            </a:r>
          </a:p>
          <a:p>
            <a:pPr marL="0" indent="0">
              <a:buNone/>
            </a:pPr>
            <a:endParaRPr lang="en-US" dirty="0"/>
          </a:p>
          <a:p>
            <a:pPr lvl="1"/>
            <a:r>
              <a:rPr lang="en-US" u="sng" dirty="0"/>
              <a:t>Employment – Clients Coming to the U.S.</a:t>
            </a:r>
            <a:r>
              <a:rPr lang="en-US" dirty="0"/>
              <a:t>: Clients seek advice for both short-term and long-term employment obligations and U.S. pre-immigration planning both from income and transfer tax perspectives</a:t>
            </a:r>
          </a:p>
          <a:p>
            <a:pPr lvl="1"/>
            <a:r>
              <a:rPr lang="en-US" u="sng" dirty="0"/>
              <a:t>Family – Members of Clients’ Family Coming to (or Already in) the U.S.</a:t>
            </a:r>
            <a:r>
              <a:rPr lang="en-US" dirty="0"/>
              <a:t>: Clients’ children establish residency in the U.S. and need to plan for assets passing to them (during life or at death of their parents)</a:t>
            </a:r>
          </a:p>
          <a:p>
            <a:pPr lvl="1"/>
            <a:r>
              <a:rPr lang="en-US" u="sng" dirty="0"/>
              <a:t>Business – Clients’ Business Moving Into the U.S. or Want to Invest in U.S. Situs Assets</a:t>
            </a:r>
            <a:r>
              <a:rPr lang="en-US" dirty="0"/>
              <a:t>: Clients need assistance with tax and entity planning for their businesses, whether this is portfolio investment into the U.S. or in an active business enterprise.</a:t>
            </a:r>
            <a:endParaRPr lang="en-US" u="sng" dirty="0"/>
          </a:p>
        </p:txBody>
      </p:sp>
      <p:sp>
        <p:nvSpPr>
          <p:cNvPr id="4" name="Slide Number Placeholder 3"/>
          <p:cNvSpPr>
            <a:spLocks noGrp="1"/>
          </p:cNvSpPr>
          <p:nvPr>
            <p:ph type="sldNum" sz="quarter" idx="11"/>
          </p:nvPr>
        </p:nvSpPr>
        <p:spPr/>
        <p:txBody>
          <a:bodyPr/>
          <a:lstStyle/>
          <a:p>
            <a:fld id="{696F6F2E-2385-44B4-A779-A178EAEAACA4}" type="slidenum">
              <a:rPr lang="en-US" smtClean="0"/>
              <a:t>3</a:t>
            </a:fld>
            <a:endParaRPr lang="en-US" dirty="0"/>
          </a:p>
        </p:txBody>
      </p:sp>
    </p:spTree>
    <p:extLst>
      <p:ext uri="{BB962C8B-B14F-4D97-AF65-F5344CB8AC3E}">
        <p14:creationId xmlns:p14="http://schemas.microsoft.com/office/powerpoint/2010/main" val="126648397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p:cNvSpPr>
          <p:nvPr/>
        </p:nvSpPr>
        <p:spPr>
          <a:xfrm>
            <a:off x="715107" y="4038601"/>
            <a:ext cx="8059615" cy="1752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endParaRPr lang="en-US" sz="1800" dirty="0">
              <a:cs typeface="Arial" charset="0"/>
            </a:endParaRPr>
          </a:p>
          <a:p>
            <a:pPr marL="0" indent="0">
              <a:lnSpc>
                <a:spcPct val="150000"/>
              </a:lnSpc>
              <a:buNone/>
            </a:pPr>
            <a:r>
              <a:rPr lang="en-US" sz="1800" dirty="0">
                <a:cs typeface="Arial" charset="0"/>
              </a:rPr>
              <a:t>This publication is intended to provide general information to our clients and friends, It does not constitute accounting, tax, or legal advice; nor is it intended to convey a thorough treatment of the subject matter.</a:t>
            </a:r>
          </a:p>
          <a:p>
            <a:pPr marL="0" indent="0">
              <a:lnSpc>
                <a:spcPct val="150000"/>
              </a:lnSpc>
              <a:buNone/>
            </a:pPr>
            <a:endParaRPr lang="en-US" sz="1800" dirty="0">
              <a:cs typeface="Arial" charset="0"/>
            </a:endParaRPr>
          </a:p>
        </p:txBody>
      </p:sp>
    </p:spTree>
    <p:extLst>
      <p:ext uri="{BB962C8B-B14F-4D97-AF65-F5344CB8AC3E}">
        <p14:creationId xmlns:p14="http://schemas.microsoft.com/office/powerpoint/2010/main" val="385599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OVERVIEW</a:t>
            </a:r>
          </a:p>
        </p:txBody>
      </p:sp>
      <p:sp>
        <p:nvSpPr>
          <p:cNvPr id="6" name="Content Placeholder 5"/>
          <p:cNvSpPr>
            <a:spLocks noGrp="1"/>
          </p:cNvSpPr>
          <p:nvPr>
            <p:ph idx="1"/>
          </p:nvPr>
        </p:nvSpPr>
        <p:spPr/>
        <p:txBody>
          <a:bodyPr>
            <a:noAutofit/>
          </a:bodyPr>
          <a:lstStyle/>
          <a:p>
            <a:r>
              <a:rPr lang="en-US" sz="2400" dirty="0"/>
              <a:t>Foundational Concepts </a:t>
            </a:r>
          </a:p>
          <a:p>
            <a:pPr lvl="1"/>
            <a:r>
              <a:rPr lang="en-US" dirty="0"/>
              <a:t>Residency versus Domicile </a:t>
            </a:r>
          </a:p>
          <a:p>
            <a:pPr lvl="1"/>
            <a:r>
              <a:rPr lang="en-US" dirty="0"/>
              <a:t>Overview of U.S. Income Taxation </a:t>
            </a:r>
          </a:p>
          <a:p>
            <a:pPr lvl="1"/>
            <a:r>
              <a:rPr lang="en-US" dirty="0"/>
              <a:t>Overview of U.S. Transfer Taxation for income tax basis </a:t>
            </a:r>
          </a:p>
          <a:p>
            <a:r>
              <a:rPr lang="en-US" sz="2400" dirty="0"/>
              <a:t>Foreign Trust Income Tax Planning- consideration of throwback rules, current year income distributions</a:t>
            </a:r>
          </a:p>
          <a:p>
            <a:r>
              <a:rPr lang="en-US" sz="2400" dirty="0"/>
              <a:t>Foreign “Blocker” Planning Post Tax Reform</a:t>
            </a:r>
          </a:p>
          <a:p>
            <a:r>
              <a:rPr lang="en-US" sz="2400" dirty="0"/>
              <a:t>Pre-Immigration Planning- timing of recognition events.</a:t>
            </a:r>
          </a:p>
          <a:p>
            <a:r>
              <a:rPr lang="en-US" sz="2400" dirty="0"/>
              <a:t>U.S. Real Estate Investment Planning-income tax </a:t>
            </a:r>
          </a:p>
          <a:p>
            <a:r>
              <a:rPr lang="en-US" sz="2400" dirty="0"/>
              <a:t>PFICs</a:t>
            </a:r>
          </a:p>
        </p:txBody>
      </p:sp>
      <p:sp>
        <p:nvSpPr>
          <p:cNvPr id="2" name="Slide Number Placeholder 1"/>
          <p:cNvSpPr>
            <a:spLocks noGrp="1"/>
          </p:cNvSpPr>
          <p:nvPr>
            <p:ph type="sldNum" sz="quarter" idx="11"/>
          </p:nvPr>
        </p:nvSpPr>
        <p:spPr/>
        <p:txBody>
          <a:bodyPr/>
          <a:lstStyle/>
          <a:p>
            <a:fld id="{696F6F2E-2385-44B4-A779-A178EAEAACA4}" type="slidenum">
              <a:rPr lang="en-US" smtClean="0"/>
              <a:t>4</a:t>
            </a:fld>
            <a:endParaRPr lang="en-US" dirty="0"/>
          </a:p>
        </p:txBody>
      </p:sp>
    </p:spTree>
    <p:extLst>
      <p:ext uri="{BB962C8B-B14F-4D97-AF65-F5344CB8AC3E}">
        <p14:creationId xmlns:p14="http://schemas.microsoft.com/office/powerpoint/2010/main" val="233993969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628650" y="365126"/>
            <a:ext cx="7886700" cy="1106227"/>
          </a:xfrm>
        </p:spPr>
        <p:txBody>
          <a:bodyPr>
            <a:normAutofit fontScale="90000"/>
          </a:bodyPr>
          <a:lstStyle/>
          <a:p>
            <a:r>
              <a:rPr lang="en-US" sz="4000" dirty="0"/>
              <a:t>U.S. Income Tax Residence Tests under I.R.C. 7701(b)</a:t>
            </a:r>
          </a:p>
        </p:txBody>
      </p:sp>
      <p:sp>
        <p:nvSpPr>
          <p:cNvPr id="4" name="Content Placeholder 3"/>
          <p:cNvSpPr>
            <a:spLocks noGrp="1"/>
          </p:cNvSpPr>
          <p:nvPr>
            <p:ph idx="1"/>
          </p:nvPr>
        </p:nvSpPr>
        <p:spPr>
          <a:xfrm>
            <a:off x="306388" y="1716087"/>
            <a:ext cx="8761412" cy="4990627"/>
          </a:xfrm>
        </p:spPr>
        <p:txBody>
          <a:bodyPr>
            <a:noAutofit/>
          </a:bodyPr>
          <a:lstStyle/>
          <a:p>
            <a:pPr marL="0" indent="0">
              <a:buNone/>
            </a:pPr>
            <a:r>
              <a:rPr lang="en-US" sz="1350" b="1" dirty="0"/>
              <a:t>Determine if the non-U.S. citizen individual is a U.S. resident alien (“RA”), or non-resident alien (“NRA”) for U.S. income tax purposes:</a:t>
            </a:r>
          </a:p>
          <a:p>
            <a:pPr marL="800100" lvl="1" indent="-342900">
              <a:buFont typeface="+mj-lt"/>
              <a:buAutoNum type="arabicPeriod"/>
            </a:pPr>
            <a:r>
              <a:rPr lang="en-US" sz="1350" dirty="0"/>
              <a:t>Lawful Permanent Resident (Green Card Holders) = RA (Actual physical presence in U.S. is irrelevant)</a:t>
            </a:r>
          </a:p>
          <a:p>
            <a:pPr marL="800100" lvl="1" indent="-342900">
              <a:buFont typeface="+mj-lt"/>
              <a:buAutoNum type="arabicPeriod"/>
            </a:pPr>
            <a:r>
              <a:rPr lang="en-US" sz="1350" dirty="0"/>
              <a:t>Substantial Presence Test (“SPT”) = RA (Consider Impact of Special Visa Classifications Where Days Do Not Count)</a:t>
            </a:r>
          </a:p>
          <a:p>
            <a:pPr lvl="2"/>
            <a:r>
              <a:rPr lang="en-US" sz="1350" dirty="0"/>
              <a:t>Individuals meet this objective test if physically present in the U.S. for at least 31 days in the current year </a:t>
            </a:r>
            <a:r>
              <a:rPr lang="en-US" sz="1350" b="1" dirty="0"/>
              <a:t>AND</a:t>
            </a:r>
            <a:r>
              <a:rPr lang="en-US" sz="1350" dirty="0"/>
              <a:t> at least 183 days for the 3-year period ending on the last day of the current year using a weighted average formula.</a:t>
            </a:r>
          </a:p>
          <a:p>
            <a:pPr lvl="2"/>
            <a:r>
              <a:rPr lang="en-US" altLang="en-US" sz="1350" dirty="0"/>
              <a:t>Generally, any day of physical presence counts as a U.S. day regardless of how much time during that day the individual is in the U.S.</a:t>
            </a:r>
          </a:p>
          <a:p>
            <a:pPr lvl="2"/>
            <a:r>
              <a:rPr lang="en-US" sz="1350" u="sng" dirty="0"/>
              <a:t>Example</a:t>
            </a:r>
            <a:r>
              <a:rPr lang="en-US" sz="1350" dirty="0"/>
              <a:t>:  2018: 100 Days x 1 day     =   100.00 Days</a:t>
            </a:r>
            <a:br>
              <a:rPr lang="en-US" sz="1350" dirty="0"/>
            </a:br>
            <a:r>
              <a:rPr lang="en-US" sz="1350" dirty="0"/>
              <a:t>               2017: 170 Days x 1/3 days =   56.61   Days</a:t>
            </a:r>
            <a:br>
              <a:rPr lang="en-US" sz="1350" dirty="0"/>
            </a:br>
            <a:r>
              <a:rPr lang="en-US" sz="1350" dirty="0"/>
              <a:t>               2016: 170 Days x 1/6 days =   </a:t>
            </a:r>
            <a:r>
              <a:rPr lang="en-US" sz="1350" u="sng" dirty="0"/>
              <a:t>28.33  Days</a:t>
            </a:r>
            <a:br>
              <a:rPr lang="en-US" sz="1350" dirty="0"/>
            </a:br>
            <a:r>
              <a:rPr lang="en-US" sz="1350" dirty="0"/>
              <a:t>                      Total =                         184.94 Days = FLUNK</a:t>
            </a:r>
          </a:p>
          <a:p>
            <a:pPr lvl="2"/>
            <a:r>
              <a:rPr lang="en-US" sz="1350" u="sng" dirty="0"/>
              <a:t>General “121 Day” Rule:</a:t>
            </a:r>
            <a:r>
              <a:rPr lang="en-US" sz="1350" dirty="0"/>
              <a:t> If the individual does not have a green card and is not on a preferred visa classification, then if the individual stays in U.S. for at most 121 days each year, the individual will avoid becoming a  U.S. income tax resident under the Substantial Presence Test </a:t>
            </a:r>
          </a:p>
          <a:p>
            <a:pPr marL="0" indent="0">
              <a:buNone/>
            </a:pPr>
            <a:r>
              <a:rPr lang="en-US" sz="1350" dirty="0"/>
              <a:t>	***Consider Closer Connection Exception (or Applicable Treaty)</a:t>
            </a:r>
          </a:p>
          <a:p>
            <a:pPr marL="0" indent="0">
              <a:buNone/>
            </a:pPr>
            <a:r>
              <a:rPr lang="en-US" sz="1350" dirty="0"/>
              <a:t>	***Consider residency election if married to U.S. Citizen/GC Holder</a:t>
            </a:r>
          </a:p>
          <a:p>
            <a:pPr marL="457200" lvl="1" indent="0">
              <a:buNone/>
            </a:pPr>
            <a:r>
              <a:rPr lang="en-US" sz="1350" dirty="0"/>
              <a:t>3. 	First Year Residency Election</a:t>
            </a:r>
          </a:p>
        </p:txBody>
      </p:sp>
      <p:sp>
        <p:nvSpPr>
          <p:cNvPr id="2" name="Slide Number Placeholder 1"/>
          <p:cNvSpPr>
            <a:spLocks noGrp="1"/>
          </p:cNvSpPr>
          <p:nvPr>
            <p:ph type="sldNum" sz="quarter" idx="11"/>
          </p:nvPr>
        </p:nvSpPr>
        <p:spPr/>
        <p:txBody>
          <a:bodyPr/>
          <a:lstStyle/>
          <a:p>
            <a:fld id="{696F6F2E-2385-44B4-A779-A178EAEAACA4}" type="slidenum">
              <a:rPr lang="en-US" smtClean="0"/>
              <a:t>5</a:t>
            </a:fld>
            <a:endParaRPr lang="en-US" dirty="0"/>
          </a:p>
        </p:txBody>
      </p:sp>
    </p:spTree>
    <p:extLst>
      <p:ext uri="{BB962C8B-B14F-4D97-AF65-F5344CB8AC3E}">
        <p14:creationId xmlns:p14="http://schemas.microsoft.com/office/powerpoint/2010/main" val="19350323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805" y="241069"/>
            <a:ext cx="8260545" cy="1584556"/>
          </a:xfrm>
        </p:spPr>
        <p:txBody>
          <a:bodyPr>
            <a:normAutofit/>
          </a:bodyPr>
          <a:lstStyle/>
          <a:p>
            <a:pPr algn="ctr"/>
            <a:r>
              <a:rPr lang="en-US" sz="3200" dirty="0"/>
              <a:t>Exceptions to the Substantial Presence Test May Apply</a:t>
            </a:r>
          </a:p>
        </p:txBody>
      </p:sp>
      <p:sp>
        <p:nvSpPr>
          <p:cNvPr id="3" name="Content Placeholder 2"/>
          <p:cNvSpPr>
            <a:spLocks noGrp="1"/>
          </p:cNvSpPr>
          <p:nvPr>
            <p:ph idx="1"/>
          </p:nvPr>
        </p:nvSpPr>
        <p:spPr/>
        <p:txBody>
          <a:bodyPr>
            <a:normAutofit/>
          </a:bodyPr>
          <a:lstStyle/>
          <a:p>
            <a:r>
              <a:rPr lang="en-US" sz="3000" dirty="0"/>
              <a:t>Closer Connection Exception</a:t>
            </a:r>
          </a:p>
          <a:p>
            <a:pPr lvl="1"/>
            <a:r>
              <a:rPr lang="en-US" sz="2600" dirty="0"/>
              <a:t>Less than 183 days in the current year, but whose 3-year average is greater than 121 days, but can demonstrate tax home in/closer connection to foreign country</a:t>
            </a:r>
          </a:p>
          <a:p>
            <a:r>
              <a:rPr lang="en-US" sz="3000" dirty="0"/>
              <a:t>Special Visa Classification Exceptions</a:t>
            </a:r>
          </a:p>
          <a:p>
            <a:pPr lvl="1"/>
            <a:r>
              <a:rPr lang="en-US" sz="2600" dirty="0"/>
              <a:t>i.e., Student Visas (F and M) and G visas</a:t>
            </a:r>
          </a:p>
          <a:p>
            <a:r>
              <a:rPr lang="en-US" sz="3000" dirty="0"/>
              <a:t>Always Consider Treaties- including the protocols.</a:t>
            </a:r>
            <a:endParaRPr lang="en-US" sz="2600" dirty="0"/>
          </a:p>
        </p:txBody>
      </p:sp>
      <p:sp>
        <p:nvSpPr>
          <p:cNvPr id="4" name="Slide Number Placeholder 3"/>
          <p:cNvSpPr>
            <a:spLocks noGrp="1"/>
          </p:cNvSpPr>
          <p:nvPr>
            <p:ph type="sldNum" sz="quarter" idx="10"/>
          </p:nvPr>
        </p:nvSpPr>
        <p:spPr/>
        <p:txBody>
          <a:bodyPr/>
          <a:lstStyle/>
          <a:p>
            <a:pPr algn="r"/>
            <a:fld id="{F79ABDD4-EA1D-F74D-89B6-F23A664C8D9E}" type="slidenum">
              <a:rPr lang="en-US" smtClean="0"/>
              <a:pPr algn="r"/>
              <a:t>6</a:t>
            </a:fld>
            <a:endParaRPr lang="en-US" dirty="0"/>
          </a:p>
        </p:txBody>
      </p:sp>
    </p:spTree>
    <p:extLst>
      <p:ext uri="{BB962C8B-B14F-4D97-AF65-F5344CB8AC3E}">
        <p14:creationId xmlns:p14="http://schemas.microsoft.com/office/powerpoint/2010/main" val="11769768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Residence versus Domicile – Difference and Why It Matters</a:t>
            </a:r>
          </a:p>
        </p:txBody>
      </p:sp>
      <p:sp>
        <p:nvSpPr>
          <p:cNvPr id="3" name="Content Placeholder 2"/>
          <p:cNvSpPr>
            <a:spLocks noGrp="1"/>
          </p:cNvSpPr>
          <p:nvPr>
            <p:ph idx="1"/>
          </p:nvPr>
        </p:nvSpPr>
        <p:spPr/>
        <p:txBody>
          <a:bodyPr>
            <a:normAutofit fontScale="85000" lnSpcReduction="20000"/>
          </a:bodyPr>
          <a:lstStyle/>
          <a:p>
            <a:r>
              <a:rPr lang="en-US" dirty="0"/>
              <a:t>Residence and Domicile Tests – Practical Importance</a:t>
            </a:r>
          </a:p>
          <a:p>
            <a:pPr lvl="1"/>
            <a:r>
              <a:rPr lang="en-US" dirty="0"/>
              <a:t>U.S. citizens and </a:t>
            </a:r>
            <a:r>
              <a:rPr lang="en-US" u="sng" dirty="0"/>
              <a:t>residents</a:t>
            </a:r>
            <a:r>
              <a:rPr lang="en-US" dirty="0"/>
              <a:t> (green card test, substantial presence test, or first year election test) are subject to U.S. </a:t>
            </a:r>
            <a:r>
              <a:rPr lang="en-US" b="1" i="1" u="sng" dirty="0"/>
              <a:t>income</a:t>
            </a:r>
            <a:r>
              <a:rPr lang="en-US" dirty="0"/>
              <a:t> taxation on their worldwide income. </a:t>
            </a:r>
          </a:p>
          <a:p>
            <a:pPr lvl="1"/>
            <a:r>
              <a:rPr lang="en-US" dirty="0"/>
              <a:t>U.S. citizens and </a:t>
            </a:r>
            <a:r>
              <a:rPr lang="en-US" u="sng" dirty="0"/>
              <a:t>domiciliaries</a:t>
            </a:r>
            <a:r>
              <a:rPr lang="en-US" dirty="0"/>
              <a:t> are subject to U.S. gift, estate and GST tax (“</a:t>
            </a:r>
            <a:r>
              <a:rPr lang="en-US" b="1" i="1" u="sng" dirty="0"/>
              <a:t>transfer tax</a:t>
            </a:r>
            <a:r>
              <a:rPr lang="en-US" dirty="0"/>
              <a:t>”)  on their worldwide assets</a:t>
            </a:r>
          </a:p>
          <a:p>
            <a:r>
              <a:rPr lang="en-US" dirty="0"/>
              <a:t>Non-U.S. residents are subject to U.S. </a:t>
            </a:r>
            <a:r>
              <a:rPr lang="en-US" b="1" i="1" u="sng" dirty="0"/>
              <a:t>income</a:t>
            </a:r>
            <a:r>
              <a:rPr lang="en-US" dirty="0"/>
              <a:t> taxation only on their U.S. source income: </a:t>
            </a:r>
          </a:p>
          <a:p>
            <a:pPr lvl="1"/>
            <a:r>
              <a:rPr lang="en-US" u="sng" dirty="0"/>
              <a:t>Net</a:t>
            </a:r>
            <a:r>
              <a:rPr lang="en-US" dirty="0"/>
              <a:t> basis tax on income effectively connected to a U.S. trade or business (top rate 37%)</a:t>
            </a:r>
          </a:p>
          <a:p>
            <a:pPr lvl="1"/>
            <a:r>
              <a:rPr lang="en-US" dirty="0"/>
              <a:t>Gross basis tax of 30% on “fixed, determinable, annual, or periodical” (“FDAP”) income (dividends, interest, rents, royalties) with certain exceptions – e.g., portfolio interest, interest on bank deposits.</a:t>
            </a:r>
          </a:p>
          <a:p>
            <a:r>
              <a:rPr lang="en-US" sz="2400" dirty="0"/>
              <a:t>Important to consider making the ECI election- i.e. rental income.</a:t>
            </a:r>
          </a:p>
          <a:p>
            <a:endParaRPr lang="en-US" sz="2400" dirty="0"/>
          </a:p>
        </p:txBody>
      </p:sp>
      <p:sp>
        <p:nvSpPr>
          <p:cNvPr id="4" name="Slide Number Placeholder 3"/>
          <p:cNvSpPr>
            <a:spLocks noGrp="1"/>
          </p:cNvSpPr>
          <p:nvPr>
            <p:ph type="sldNum" sz="quarter" idx="11"/>
          </p:nvPr>
        </p:nvSpPr>
        <p:spPr/>
        <p:txBody>
          <a:bodyPr/>
          <a:lstStyle/>
          <a:p>
            <a:fld id="{696F6F2E-2385-44B4-A779-A178EAEAACA4}" type="slidenum">
              <a:rPr lang="en-US" smtClean="0"/>
              <a:t>7</a:t>
            </a:fld>
            <a:endParaRPr lang="en-US" dirty="0"/>
          </a:p>
        </p:txBody>
      </p:sp>
    </p:spTree>
    <p:extLst>
      <p:ext uri="{BB962C8B-B14F-4D97-AF65-F5344CB8AC3E}">
        <p14:creationId xmlns:p14="http://schemas.microsoft.com/office/powerpoint/2010/main" val="19649009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900" y="132212"/>
            <a:ext cx="7250545" cy="1143000"/>
          </a:xfrm>
        </p:spPr>
        <p:txBody>
          <a:bodyPr>
            <a:normAutofit fontScale="90000"/>
          </a:bodyPr>
          <a:lstStyle/>
          <a:p>
            <a:r>
              <a:rPr lang="en-US" dirty="0"/>
              <a:t>U.S. Income Tax Fundamentals</a:t>
            </a:r>
          </a:p>
        </p:txBody>
      </p:sp>
      <p:sp>
        <p:nvSpPr>
          <p:cNvPr id="5" name="Text Placeholder 4"/>
          <p:cNvSpPr>
            <a:spLocks noGrp="1"/>
          </p:cNvSpPr>
          <p:nvPr>
            <p:ph type="body" idx="1"/>
          </p:nvPr>
        </p:nvSpPr>
        <p:spPr/>
        <p:txBody>
          <a:bodyPr/>
          <a:lstStyle/>
          <a:p>
            <a:r>
              <a:rPr lang="en-US" u="sng" dirty="0"/>
              <a:t>Noncitizen, Nonresident</a:t>
            </a:r>
          </a:p>
        </p:txBody>
      </p:sp>
      <p:sp>
        <p:nvSpPr>
          <p:cNvPr id="6" name="Content Placeholder 5"/>
          <p:cNvSpPr>
            <a:spLocks noGrp="1"/>
          </p:cNvSpPr>
          <p:nvPr>
            <p:ph sz="half" idx="2"/>
          </p:nvPr>
        </p:nvSpPr>
        <p:spPr/>
        <p:txBody>
          <a:bodyPr>
            <a:normAutofit/>
          </a:bodyPr>
          <a:lstStyle/>
          <a:p>
            <a:pPr algn="l"/>
            <a:r>
              <a:rPr lang="en-US" dirty="0"/>
              <a:t>Generally only taxed on certain types of U.S.-source income</a:t>
            </a:r>
          </a:p>
          <a:p>
            <a:pPr lvl="1" algn="l"/>
            <a:r>
              <a:rPr lang="en-US" dirty="0"/>
              <a:t>Fixed, determinable, annual, periodical (“FDAP”)</a:t>
            </a:r>
          </a:p>
          <a:p>
            <a:pPr lvl="1" algn="l"/>
            <a:r>
              <a:rPr lang="en-US" dirty="0"/>
              <a:t>Effectively connected income (“ECI”) of a U.S. trade or business (“USTB”)</a:t>
            </a:r>
          </a:p>
          <a:p>
            <a:pPr algn="l"/>
            <a:r>
              <a:rPr lang="en-US" dirty="0"/>
              <a:t>Income tax treaties may reduce scope of U.S. income</a:t>
            </a:r>
          </a:p>
        </p:txBody>
      </p:sp>
      <p:sp>
        <p:nvSpPr>
          <p:cNvPr id="7" name="Text Placeholder 6"/>
          <p:cNvSpPr>
            <a:spLocks noGrp="1"/>
          </p:cNvSpPr>
          <p:nvPr>
            <p:ph type="body" sz="quarter" idx="3"/>
          </p:nvPr>
        </p:nvSpPr>
        <p:spPr/>
        <p:txBody>
          <a:bodyPr/>
          <a:lstStyle/>
          <a:p>
            <a:r>
              <a:rPr lang="en-US" u="sng" dirty="0"/>
              <a:t>U.S. Citizen &amp; Residents</a:t>
            </a:r>
          </a:p>
        </p:txBody>
      </p:sp>
      <p:sp>
        <p:nvSpPr>
          <p:cNvPr id="8" name="Content Placeholder 7"/>
          <p:cNvSpPr>
            <a:spLocks noGrp="1"/>
          </p:cNvSpPr>
          <p:nvPr>
            <p:ph sz="quarter" idx="4"/>
          </p:nvPr>
        </p:nvSpPr>
        <p:spPr/>
        <p:txBody>
          <a:bodyPr>
            <a:normAutofit/>
          </a:bodyPr>
          <a:lstStyle/>
          <a:p>
            <a:pPr algn="l"/>
            <a:r>
              <a:rPr lang="en-US" dirty="0"/>
              <a:t>Generally taxed on worldwide income regardless of source or character</a:t>
            </a:r>
          </a:p>
          <a:p>
            <a:pPr algn="l"/>
            <a:r>
              <a:rPr lang="en-US" dirty="0"/>
              <a:t>Income tax treaties may reduce scope of U.S. and foreign income taxation</a:t>
            </a:r>
          </a:p>
        </p:txBody>
      </p:sp>
      <p:sp>
        <p:nvSpPr>
          <p:cNvPr id="2" name="Slide Number Placeholder 1"/>
          <p:cNvSpPr>
            <a:spLocks noGrp="1"/>
          </p:cNvSpPr>
          <p:nvPr>
            <p:ph type="sldNum" sz="quarter" idx="10"/>
          </p:nvPr>
        </p:nvSpPr>
        <p:spPr/>
        <p:txBody>
          <a:bodyPr/>
          <a:lstStyle/>
          <a:p>
            <a:pPr algn="r"/>
            <a:fld id="{F79ABDD4-EA1D-F74D-89B6-F23A664C8D9E}" type="slidenum">
              <a:rPr lang="en-US" smtClean="0"/>
              <a:pPr algn="r"/>
              <a:t>8</a:t>
            </a:fld>
            <a:endParaRPr lang="en-US" dirty="0"/>
          </a:p>
        </p:txBody>
      </p:sp>
    </p:spTree>
    <p:extLst>
      <p:ext uri="{BB962C8B-B14F-4D97-AF65-F5344CB8AC3E}">
        <p14:creationId xmlns:p14="http://schemas.microsoft.com/office/powerpoint/2010/main" val="25991098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Sourcing Rules Matter</a:t>
            </a:r>
          </a:p>
        </p:txBody>
      </p:sp>
      <p:sp>
        <p:nvSpPr>
          <p:cNvPr id="3" name="Content Placeholder 2"/>
          <p:cNvSpPr>
            <a:spLocks noGrp="1"/>
          </p:cNvSpPr>
          <p:nvPr>
            <p:ph idx="1"/>
          </p:nvPr>
        </p:nvSpPr>
        <p:spPr/>
        <p:txBody>
          <a:bodyPr/>
          <a:lstStyle/>
          <a:p>
            <a:r>
              <a:rPr lang="en-US" dirty="0">
                <a:latin typeface="+mj-lt"/>
                <a:cs typeface="Times New Roman" panose="02020603050405020304" pitchFamily="18" charset="0"/>
              </a:rPr>
              <a:t>Source determines: </a:t>
            </a:r>
          </a:p>
          <a:p>
            <a:pPr lvl="1"/>
            <a:r>
              <a:rPr lang="en-US" dirty="0">
                <a:latin typeface="+mj-lt"/>
                <a:cs typeface="Times New Roman" panose="02020603050405020304" pitchFamily="18" charset="0"/>
              </a:rPr>
              <a:t>The applicability of foreign tax credits </a:t>
            </a:r>
          </a:p>
          <a:p>
            <a:pPr lvl="1"/>
            <a:r>
              <a:rPr lang="en-US" dirty="0">
                <a:latin typeface="+mj-lt"/>
                <a:cs typeface="Times New Roman" panose="02020603050405020304" pitchFamily="18" charset="0"/>
              </a:rPr>
              <a:t>Whether income is ECI of a U.S. trade or business Whether the 30% statutory gross basis withholding regime applies to FDAP income</a:t>
            </a:r>
          </a:p>
          <a:p>
            <a:pPr lvl="2"/>
            <a:r>
              <a:rPr lang="en-US" dirty="0">
                <a:latin typeface="+mj-lt"/>
                <a:cs typeface="Times New Roman" panose="02020603050405020304" pitchFamily="18" charset="0"/>
              </a:rPr>
              <a:t>Always consider if applicable treaty lowers withholding rate that applies</a:t>
            </a:r>
          </a:p>
        </p:txBody>
      </p:sp>
      <p:sp>
        <p:nvSpPr>
          <p:cNvPr id="4" name="Slide Number Placeholder 3"/>
          <p:cNvSpPr>
            <a:spLocks noGrp="1"/>
          </p:cNvSpPr>
          <p:nvPr>
            <p:ph type="sldNum" sz="quarter" idx="10"/>
          </p:nvPr>
        </p:nvSpPr>
        <p:spPr/>
        <p:txBody>
          <a:bodyPr/>
          <a:lstStyle/>
          <a:p>
            <a:pPr algn="r"/>
            <a:fld id="{F79ABDD4-EA1D-F74D-89B6-F23A664C8D9E}" type="slidenum">
              <a:rPr lang="en-US" smtClean="0"/>
              <a:pPr algn="r"/>
              <a:t>9</a:t>
            </a:fld>
            <a:endParaRPr lang="en-US" dirty="0"/>
          </a:p>
        </p:txBody>
      </p:sp>
    </p:spTree>
    <p:extLst>
      <p:ext uri="{BB962C8B-B14F-4D97-AF65-F5344CB8AC3E}">
        <p14:creationId xmlns:p14="http://schemas.microsoft.com/office/powerpoint/2010/main" val="3986382113"/>
      </p:ext>
    </p:extLst>
  </p:cSld>
  <p:clrMapOvr>
    <a:masterClrMapping/>
  </p:clrMapOvr>
  <p:transition/>
</p:sld>
</file>

<file path=ppt/theme/theme1.xml><?xml version="1.0" encoding="utf-8"?>
<a:theme xmlns:a="http://schemas.openxmlformats.org/drawingml/2006/main" name="Office Theme">
  <a:themeElements>
    <a:clrScheme name="EisnerAmper 2018">
      <a:dk1>
        <a:srgbClr val="000000"/>
      </a:dk1>
      <a:lt1>
        <a:srgbClr val="FFFFFF"/>
      </a:lt1>
      <a:dk2>
        <a:srgbClr val="625E59"/>
      </a:dk2>
      <a:lt2>
        <a:srgbClr val="BD9B60"/>
      </a:lt2>
      <a:accent1>
        <a:srgbClr val="658D1B"/>
      </a:accent1>
      <a:accent2>
        <a:srgbClr val="68478D"/>
      </a:accent2>
      <a:accent3>
        <a:srgbClr val="F8485E"/>
      </a:accent3>
      <a:accent4>
        <a:srgbClr val="115E67"/>
      </a:accent4>
      <a:accent5>
        <a:srgbClr val="C8E98C"/>
      </a:accent5>
      <a:accent6>
        <a:srgbClr val="BCEEF3"/>
      </a:accent6>
      <a:hlink>
        <a:srgbClr val="1A919E"/>
      </a:hlink>
      <a:folHlink>
        <a:srgbClr val="658D1B"/>
      </a:folHlink>
    </a:clrScheme>
    <a:fontScheme name="EisnerAmper Template">
      <a:majorFont>
        <a:latin typeface="Segoe UI Semibold"/>
        <a:ea typeface=""/>
        <a:cs typeface=""/>
      </a:majorFont>
      <a:minorFont>
        <a:latin typeface="Segoe U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snerAmper Template-2018.potx" id="{75AF1C67-50F7-4EEA-9E33-F27A5D119A67}" vid="{73E5DCF4-9A40-4F1A-ACF8-0B9AC3B08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EisnerAmper Template-2018</Template>
  <TotalTime>218</TotalTime>
  <Words>4146</Words>
  <Application>Microsoft Office PowerPoint</Application>
  <PresentationFormat>On-screen Show (4:3)</PresentationFormat>
  <Paragraphs>273</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Segoe UI Light</vt:lpstr>
      <vt:lpstr>Segoe UI Semibold</vt:lpstr>
      <vt:lpstr>Times</vt:lpstr>
      <vt:lpstr>Times New Roman</vt:lpstr>
      <vt:lpstr>Wingdings</vt:lpstr>
      <vt:lpstr>Office Theme</vt:lpstr>
      <vt:lpstr>International Income Tax Planning (For Inbound Taxpayers) </vt:lpstr>
      <vt:lpstr>A Broad Spectrum of Global Clients and Considerations</vt:lpstr>
      <vt:lpstr>Introduction – “U.S. Issues for Foreign Persons”</vt:lpstr>
      <vt:lpstr>OVERVIEW</vt:lpstr>
      <vt:lpstr>U.S. Income Tax Residence Tests under I.R.C. 7701(b)</vt:lpstr>
      <vt:lpstr>Exceptions to the Substantial Presence Test May Apply</vt:lpstr>
      <vt:lpstr>Residence versus Domicile – Difference and Why It Matters</vt:lpstr>
      <vt:lpstr>U.S. Income Tax Fundamentals</vt:lpstr>
      <vt:lpstr>Why Sourcing Rules Matter</vt:lpstr>
      <vt:lpstr>General U.S. Sourcing Rules (Subject to Some Exceptions)</vt:lpstr>
      <vt:lpstr>“FDAP”</vt:lpstr>
      <vt:lpstr>FDAP Considerations</vt:lpstr>
      <vt:lpstr>FDAP - Capital Gains</vt:lpstr>
      <vt:lpstr>“ECI” of a “USTB”</vt:lpstr>
      <vt:lpstr>Income tax consequences of an NRA owning and/or selling a U.S. real property?</vt:lpstr>
      <vt:lpstr>Other Income Tax Considerations for Non-Residents</vt:lpstr>
      <vt:lpstr>Income Tax Considerations for Non-Residents (Continued)</vt:lpstr>
      <vt:lpstr>Impact of Applicable Tax Treaties</vt:lpstr>
      <vt:lpstr>Example</vt:lpstr>
      <vt:lpstr>Grantor or Non-Grantor Trust When Non-Resident Grantor Involved</vt:lpstr>
      <vt:lpstr>Tax Treatment of Foreign Grantor Trust vs. Foreign Nongrantor Trust</vt:lpstr>
      <vt:lpstr>U.S. Income Taxation of Trusts</vt:lpstr>
      <vt:lpstr>Other Considerations with Foreign Trusts</vt:lpstr>
      <vt:lpstr>Other Considerations with Foreign Trusts</vt:lpstr>
      <vt:lpstr>Other Considerations with Foreign Trusts (Continued)</vt:lpstr>
      <vt:lpstr>U.S. Beneficiaries of a Foreign Trust</vt:lpstr>
      <vt:lpstr>Income Tax Planning</vt:lpstr>
      <vt:lpstr>Compliance Forms</vt:lpstr>
      <vt:lpstr>Questions</vt:lpstr>
      <vt:lpstr>PowerPoint Presentation</vt:lpstr>
    </vt:vector>
  </TitlesOfParts>
  <Company>EisnerAmper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Melody</dc:creator>
  <cp:lastModifiedBy>Greg Koseluk</cp:lastModifiedBy>
  <cp:revision>28</cp:revision>
  <dcterms:created xsi:type="dcterms:W3CDTF">2018-01-09T19:03:33Z</dcterms:created>
  <dcterms:modified xsi:type="dcterms:W3CDTF">2018-09-26T20:39:42Z</dcterms:modified>
</cp:coreProperties>
</file>